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7497763" cy="9783763"/>
  <p:notesSz cx="6950075" cy="923607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57" autoAdjust="0"/>
    <p:restoredTop sz="94660"/>
  </p:normalViewPr>
  <p:slideViewPr>
    <p:cSldViewPr snapToGrid="0">
      <p:cViewPr>
        <p:scale>
          <a:sx n="100" d="100"/>
          <a:sy n="100" d="100"/>
        </p:scale>
        <p:origin x="1176" y="-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32508-39DE-4616-927F-23CE7BEF485F}" type="datetimeFigureOut">
              <a:rPr lang="en-US" smtClean="0"/>
              <a:t>6/21/2019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9650" y="1154113"/>
            <a:ext cx="2390775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445000"/>
            <a:ext cx="5559425" cy="3636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4FC79-BF71-460B-9729-F7EBE8DDFC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35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4FC79-BF71-460B-9729-F7EBE8DDFC3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891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332" y="1601186"/>
            <a:ext cx="6373099" cy="3406199"/>
          </a:xfrm>
        </p:spPr>
        <p:txBody>
          <a:bodyPr anchor="b"/>
          <a:lstStyle>
            <a:lvl1pPr algn="ctr">
              <a:defRPr sz="4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221" y="5138741"/>
            <a:ext cx="5623322" cy="2362144"/>
          </a:xfrm>
        </p:spPr>
        <p:txBody>
          <a:bodyPr/>
          <a:lstStyle>
            <a:lvl1pPr marL="0" indent="0" algn="ctr">
              <a:buNone/>
              <a:defRPr sz="1968"/>
            </a:lvl1pPr>
            <a:lvl2pPr marL="374904" indent="0" algn="ctr">
              <a:buNone/>
              <a:defRPr sz="1640"/>
            </a:lvl2pPr>
            <a:lvl3pPr marL="749808" indent="0" algn="ctr">
              <a:buNone/>
              <a:defRPr sz="1476"/>
            </a:lvl3pPr>
            <a:lvl4pPr marL="1124712" indent="0" algn="ctr">
              <a:buNone/>
              <a:defRPr sz="1312"/>
            </a:lvl4pPr>
            <a:lvl5pPr marL="1499616" indent="0" algn="ctr">
              <a:buNone/>
              <a:defRPr sz="1312"/>
            </a:lvl5pPr>
            <a:lvl6pPr marL="1874520" indent="0" algn="ctr">
              <a:buNone/>
              <a:defRPr sz="1312"/>
            </a:lvl6pPr>
            <a:lvl7pPr marL="2249424" indent="0" algn="ctr">
              <a:buNone/>
              <a:defRPr sz="1312"/>
            </a:lvl7pPr>
            <a:lvl8pPr marL="2624328" indent="0" algn="ctr">
              <a:buNone/>
              <a:defRPr sz="1312"/>
            </a:lvl8pPr>
            <a:lvl9pPr marL="2999232" indent="0" algn="ctr">
              <a:buNone/>
              <a:defRPr sz="131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A8302-F14E-466A-A78D-1751C9FA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8F57C-D787-4B14-AD79-053AB77228F8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C30C81-E95A-4347-A8B7-0953A2AE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5E34D1-61AB-4E97-8A92-C46462644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69D62-8724-4707-973E-57369A2058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3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7281D-E7CD-499E-8ADE-0FACBAF12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1AD57-BB03-415E-BC10-7D2BA3116425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D61223-CD14-4A8B-A5D7-B472B1015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F2BA3-D3D4-4506-A3BD-336AF3356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9C19A-0264-4E7F-9655-91E97F41D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58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65587" y="520895"/>
            <a:ext cx="1616705" cy="82912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5472" y="520895"/>
            <a:ext cx="4756393" cy="829128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8AFC4-BDAB-41FF-AD59-893C554D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ED73A-C2B1-40A9-8A5A-9D8829B05CB0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0F2907-0DFC-42D0-8F83-19E8978EB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28F7C6-6528-4E85-A96E-799DDC01B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40527F-2310-45A6-968D-0B09EFC570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58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CE074-A012-4A81-9F25-26D07C7C9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C27BE-1D21-4597-935B-DF9FA48056B1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F4602-FC97-41AB-8300-D31CA93F9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1C7D0A-05D7-4ABA-9F40-05CE843B9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4F7E5-E0F9-4B4F-8685-A8303A83A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491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566" y="2439149"/>
            <a:ext cx="6466821" cy="4069773"/>
          </a:xfrm>
        </p:spPr>
        <p:txBody>
          <a:bodyPr anchor="b"/>
          <a:lstStyle>
            <a:lvl1pPr>
              <a:defRPr sz="49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566" y="6547424"/>
            <a:ext cx="6466821" cy="2140197"/>
          </a:xfrm>
        </p:spPr>
        <p:txBody>
          <a:bodyPr/>
          <a:lstStyle>
            <a:lvl1pPr marL="0" indent="0">
              <a:buNone/>
              <a:defRPr sz="1968">
                <a:solidFill>
                  <a:schemeClr val="tx1"/>
                </a:solidFill>
              </a:defRPr>
            </a:lvl1pPr>
            <a:lvl2pPr marL="374904" indent="0">
              <a:buNone/>
              <a:defRPr sz="1640">
                <a:solidFill>
                  <a:schemeClr val="tx1">
                    <a:tint val="75000"/>
                  </a:schemeClr>
                </a:solidFill>
              </a:defRPr>
            </a:lvl2pPr>
            <a:lvl3pPr marL="749808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3pPr>
            <a:lvl4pPr marL="1124712" indent="0">
              <a:buNone/>
              <a:defRPr sz="1312">
                <a:solidFill>
                  <a:schemeClr val="tx1">
                    <a:tint val="75000"/>
                  </a:schemeClr>
                </a:solidFill>
              </a:defRPr>
            </a:lvl4pPr>
            <a:lvl5pPr marL="1499616" indent="0">
              <a:buNone/>
              <a:defRPr sz="1312">
                <a:solidFill>
                  <a:schemeClr val="tx1">
                    <a:tint val="75000"/>
                  </a:schemeClr>
                </a:solidFill>
              </a:defRPr>
            </a:lvl5pPr>
            <a:lvl6pPr marL="1874520" indent="0">
              <a:buNone/>
              <a:defRPr sz="1312">
                <a:solidFill>
                  <a:schemeClr val="tx1">
                    <a:tint val="75000"/>
                  </a:schemeClr>
                </a:solidFill>
              </a:defRPr>
            </a:lvl6pPr>
            <a:lvl7pPr marL="2249424" indent="0">
              <a:buNone/>
              <a:defRPr sz="1312">
                <a:solidFill>
                  <a:schemeClr val="tx1">
                    <a:tint val="75000"/>
                  </a:schemeClr>
                </a:solidFill>
              </a:defRPr>
            </a:lvl7pPr>
            <a:lvl8pPr marL="2624328" indent="0">
              <a:buNone/>
              <a:defRPr sz="1312">
                <a:solidFill>
                  <a:schemeClr val="tx1">
                    <a:tint val="75000"/>
                  </a:schemeClr>
                </a:solidFill>
              </a:defRPr>
            </a:lvl8pPr>
            <a:lvl9pPr marL="2999232" indent="0">
              <a:buNone/>
              <a:defRPr sz="13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F8C25-BFF7-4BBB-9749-AFF8C9726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D63FA-827B-4E8F-996C-99E87CA1A574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0976B-FA5F-47F8-9B69-02BFB10CD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7E77E-5BC4-4F0E-B41B-6641DD9FE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F62F9-AB26-4BB6-A271-FDFAFE1A7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6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5471" y="2604474"/>
            <a:ext cx="3186549" cy="62077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95743" y="2604474"/>
            <a:ext cx="3186549" cy="62077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FA2405-A974-4DA0-AE10-0ABDA556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CEA20-AF28-4CB3-B078-154324BEE854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B1002B-9662-49A7-A080-482F95BBC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33E8C4F-1EF7-4DBA-A746-199688271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34D52-17C1-4911-B624-19E2205E5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383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48" y="520897"/>
            <a:ext cx="6466821" cy="1891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6448" y="2398381"/>
            <a:ext cx="3171905" cy="1175410"/>
          </a:xfrm>
        </p:spPr>
        <p:txBody>
          <a:bodyPr anchor="b"/>
          <a:lstStyle>
            <a:lvl1pPr marL="0" indent="0">
              <a:buNone/>
              <a:defRPr sz="1968" b="1"/>
            </a:lvl1pPr>
            <a:lvl2pPr marL="374904" indent="0">
              <a:buNone/>
              <a:defRPr sz="1640" b="1"/>
            </a:lvl2pPr>
            <a:lvl3pPr marL="749808" indent="0">
              <a:buNone/>
              <a:defRPr sz="1476" b="1"/>
            </a:lvl3pPr>
            <a:lvl4pPr marL="1124712" indent="0">
              <a:buNone/>
              <a:defRPr sz="1312" b="1"/>
            </a:lvl4pPr>
            <a:lvl5pPr marL="1499616" indent="0">
              <a:buNone/>
              <a:defRPr sz="1312" b="1"/>
            </a:lvl5pPr>
            <a:lvl6pPr marL="1874520" indent="0">
              <a:buNone/>
              <a:defRPr sz="1312" b="1"/>
            </a:lvl6pPr>
            <a:lvl7pPr marL="2249424" indent="0">
              <a:buNone/>
              <a:defRPr sz="1312" b="1"/>
            </a:lvl7pPr>
            <a:lvl8pPr marL="2624328" indent="0">
              <a:buNone/>
              <a:defRPr sz="1312" b="1"/>
            </a:lvl8pPr>
            <a:lvl9pPr marL="2999232" indent="0">
              <a:buNone/>
              <a:defRPr sz="131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448" y="3573791"/>
            <a:ext cx="3171905" cy="52565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95743" y="2398381"/>
            <a:ext cx="3187526" cy="1175410"/>
          </a:xfrm>
        </p:spPr>
        <p:txBody>
          <a:bodyPr anchor="b"/>
          <a:lstStyle>
            <a:lvl1pPr marL="0" indent="0">
              <a:buNone/>
              <a:defRPr sz="1968" b="1"/>
            </a:lvl1pPr>
            <a:lvl2pPr marL="374904" indent="0">
              <a:buNone/>
              <a:defRPr sz="1640" b="1"/>
            </a:lvl2pPr>
            <a:lvl3pPr marL="749808" indent="0">
              <a:buNone/>
              <a:defRPr sz="1476" b="1"/>
            </a:lvl3pPr>
            <a:lvl4pPr marL="1124712" indent="0">
              <a:buNone/>
              <a:defRPr sz="1312" b="1"/>
            </a:lvl4pPr>
            <a:lvl5pPr marL="1499616" indent="0">
              <a:buNone/>
              <a:defRPr sz="1312" b="1"/>
            </a:lvl5pPr>
            <a:lvl6pPr marL="1874520" indent="0">
              <a:buNone/>
              <a:defRPr sz="1312" b="1"/>
            </a:lvl6pPr>
            <a:lvl7pPr marL="2249424" indent="0">
              <a:buNone/>
              <a:defRPr sz="1312" b="1"/>
            </a:lvl7pPr>
            <a:lvl8pPr marL="2624328" indent="0">
              <a:buNone/>
              <a:defRPr sz="1312" b="1"/>
            </a:lvl8pPr>
            <a:lvl9pPr marL="2999232" indent="0">
              <a:buNone/>
              <a:defRPr sz="1312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95743" y="3573791"/>
            <a:ext cx="3187526" cy="525650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85BB512-35D2-4E0B-8F1C-DEB8285C2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026F8-25F5-4819-A827-D5997321CB6F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C71B3E1-0CDE-47A0-B01F-F320DBED3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68D7023-9C92-4782-AB44-AC5F68383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07D6F-ABE9-4249-8AFD-D284AB937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23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9658B9B-A5D1-452D-B664-20268385D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F8C77-D331-49F4-BE44-CC3DDA2A641D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AABB960-47EF-4C3D-8F37-10622D733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1F48E8-394F-44ED-A006-8B7EAC13E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D88E0-735A-40FF-A11E-2757AC892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5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2F909AA-0161-4E90-BA60-DF538AC93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FF536-6AB5-4176-8419-EF3512203973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70C1C11-DEE6-42E7-8C3D-6EFBA31D2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D7C0752-5AFD-4FA5-82F3-DD420B0E8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9F15B-3F46-40B6-9E49-D42F9DE78F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18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48" y="652251"/>
            <a:ext cx="2418224" cy="2282878"/>
          </a:xfrm>
        </p:spPr>
        <p:txBody>
          <a:bodyPr anchor="b"/>
          <a:lstStyle>
            <a:lvl1pPr>
              <a:defRPr sz="26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7526" y="1408683"/>
            <a:ext cx="3795743" cy="6952813"/>
          </a:xfrm>
        </p:spPr>
        <p:txBody>
          <a:bodyPr/>
          <a:lstStyle>
            <a:lvl1pPr>
              <a:defRPr sz="2624"/>
            </a:lvl1pPr>
            <a:lvl2pPr>
              <a:defRPr sz="2296"/>
            </a:lvl2pPr>
            <a:lvl3pPr>
              <a:defRPr sz="1968"/>
            </a:lvl3pPr>
            <a:lvl4pPr>
              <a:defRPr sz="1640"/>
            </a:lvl4pPr>
            <a:lvl5pPr>
              <a:defRPr sz="1640"/>
            </a:lvl5pPr>
            <a:lvl6pPr>
              <a:defRPr sz="1640"/>
            </a:lvl6pPr>
            <a:lvl7pPr>
              <a:defRPr sz="1640"/>
            </a:lvl7pPr>
            <a:lvl8pPr>
              <a:defRPr sz="1640"/>
            </a:lvl8pPr>
            <a:lvl9pPr>
              <a:defRPr sz="164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6448" y="2935129"/>
            <a:ext cx="2418224" cy="5437689"/>
          </a:xfrm>
        </p:spPr>
        <p:txBody>
          <a:bodyPr/>
          <a:lstStyle>
            <a:lvl1pPr marL="0" indent="0">
              <a:buNone/>
              <a:defRPr sz="1312"/>
            </a:lvl1pPr>
            <a:lvl2pPr marL="374904" indent="0">
              <a:buNone/>
              <a:defRPr sz="1148"/>
            </a:lvl2pPr>
            <a:lvl3pPr marL="749808" indent="0">
              <a:buNone/>
              <a:defRPr sz="984"/>
            </a:lvl3pPr>
            <a:lvl4pPr marL="1124712" indent="0">
              <a:buNone/>
              <a:defRPr sz="820"/>
            </a:lvl4pPr>
            <a:lvl5pPr marL="1499616" indent="0">
              <a:buNone/>
              <a:defRPr sz="820"/>
            </a:lvl5pPr>
            <a:lvl6pPr marL="1874520" indent="0">
              <a:buNone/>
              <a:defRPr sz="820"/>
            </a:lvl6pPr>
            <a:lvl7pPr marL="2249424" indent="0">
              <a:buNone/>
              <a:defRPr sz="820"/>
            </a:lvl7pPr>
            <a:lvl8pPr marL="2624328" indent="0">
              <a:buNone/>
              <a:defRPr sz="820"/>
            </a:lvl8pPr>
            <a:lvl9pPr marL="2999232" indent="0">
              <a:buNone/>
              <a:defRPr sz="8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28BF05B-DF97-4CFB-B144-141668013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E6788-E7DF-4864-84C3-72E607E52EF8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E5A851-FAAF-4C18-BFF1-40412A44B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16D1AF4-0FAA-437C-9BE4-E726AF68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21D16A-BD5D-44F7-8703-08B2F51809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12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448" y="652251"/>
            <a:ext cx="2418224" cy="2282878"/>
          </a:xfrm>
        </p:spPr>
        <p:txBody>
          <a:bodyPr anchor="b"/>
          <a:lstStyle>
            <a:lvl1pPr>
              <a:defRPr sz="26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87526" y="1408683"/>
            <a:ext cx="3795743" cy="6952813"/>
          </a:xfrm>
        </p:spPr>
        <p:txBody>
          <a:bodyPr rtlCol="0">
            <a:normAutofit/>
          </a:bodyPr>
          <a:lstStyle>
            <a:lvl1pPr marL="0" indent="0">
              <a:buNone/>
              <a:defRPr sz="2624"/>
            </a:lvl1pPr>
            <a:lvl2pPr marL="374904" indent="0">
              <a:buNone/>
              <a:defRPr sz="2296"/>
            </a:lvl2pPr>
            <a:lvl3pPr marL="749808" indent="0">
              <a:buNone/>
              <a:defRPr sz="1968"/>
            </a:lvl3pPr>
            <a:lvl4pPr marL="1124712" indent="0">
              <a:buNone/>
              <a:defRPr sz="1640"/>
            </a:lvl4pPr>
            <a:lvl5pPr marL="1499616" indent="0">
              <a:buNone/>
              <a:defRPr sz="1640"/>
            </a:lvl5pPr>
            <a:lvl6pPr marL="1874520" indent="0">
              <a:buNone/>
              <a:defRPr sz="1640"/>
            </a:lvl6pPr>
            <a:lvl7pPr marL="2249424" indent="0">
              <a:buNone/>
              <a:defRPr sz="1640"/>
            </a:lvl7pPr>
            <a:lvl8pPr marL="2624328" indent="0">
              <a:buNone/>
              <a:defRPr sz="1640"/>
            </a:lvl8pPr>
            <a:lvl9pPr marL="2999232" indent="0">
              <a:buNone/>
              <a:defRPr sz="164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6448" y="2935129"/>
            <a:ext cx="2418224" cy="5437689"/>
          </a:xfrm>
        </p:spPr>
        <p:txBody>
          <a:bodyPr/>
          <a:lstStyle>
            <a:lvl1pPr marL="0" indent="0">
              <a:buNone/>
              <a:defRPr sz="1312"/>
            </a:lvl1pPr>
            <a:lvl2pPr marL="374904" indent="0">
              <a:buNone/>
              <a:defRPr sz="1148"/>
            </a:lvl2pPr>
            <a:lvl3pPr marL="749808" indent="0">
              <a:buNone/>
              <a:defRPr sz="984"/>
            </a:lvl3pPr>
            <a:lvl4pPr marL="1124712" indent="0">
              <a:buNone/>
              <a:defRPr sz="820"/>
            </a:lvl4pPr>
            <a:lvl5pPr marL="1499616" indent="0">
              <a:buNone/>
              <a:defRPr sz="820"/>
            </a:lvl5pPr>
            <a:lvl6pPr marL="1874520" indent="0">
              <a:buNone/>
              <a:defRPr sz="820"/>
            </a:lvl6pPr>
            <a:lvl7pPr marL="2249424" indent="0">
              <a:buNone/>
              <a:defRPr sz="820"/>
            </a:lvl7pPr>
            <a:lvl8pPr marL="2624328" indent="0">
              <a:buNone/>
              <a:defRPr sz="820"/>
            </a:lvl8pPr>
            <a:lvl9pPr marL="2999232" indent="0">
              <a:buNone/>
              <a:defRPr sz="8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1723447-DAF8-44EC-A9EB-F1DB45877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5B01F-E83B-4510-959A-6FC3A79E1D9F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E89AFA0-77EA-4A14-B54C-AB7AE3C2F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08ADAB-2A95-4610-8F9A-816834D44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A5BAD-B1DE-4861-861B-8C2FFFE6A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5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0ADFCA0-6CF5-4C7E-B84E-97868EE13D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5938" y="520700"/>
            <a:ext cx="6465887" cy="189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02213E7-5DBD-4E0F-B529-CEA2DAF17D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5938" y="2605088"/>
            <a:ext cx="6465887" cy="620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CC587-32F8-41E6-ACAA-ED73A6B44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5938" y="9067800"/>
            <a:ext cx="1685925" cy="520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8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9CAF01D-D43D-4379-A3D0-792F50865B0E}" type="datetimeFigureOut">
              <a:rPr lang="en-US"/>
              <a:pPr>
                <a:defRPr/>
              </a:pPr>
              <a:t>6/21/2019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35D3D-3E0B-4CC6-BAF0-E670405773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82850" y="9067800"/>
            <a:ext cx="2532063" cy="520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8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9D0F72-F720-46EF-84A8-5D154C10DE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295900" y="9067800"/>
            <a:ext cx="1685925" cy="520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84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940C4A1-E712-4CA4-A9AA-48F149CA8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9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49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2pPr>
      <a:lvl3pPr algn="l" defTabSz="749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3pPr>
      <a:lvl4pPr algn="l" defTabSz="749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4pPr>
      <a:lvl5pPr algn="l" defTabSz="749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74930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74930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74930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749300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87325" indent="-187325" algn="l" defTabSz="749300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1975" indent="-187325" algn="l" defTabSz="749300" rtl="0" eaLnBrk="0" fontAlgn="base" hangingPunct="0">
        <a:lnSpc>
          <a:spcPct val="90000"/>
        </a:lnSpc>
        <a:spcBef>
          <a:spcPts val="413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36625" indent="-187325" algn="l" defTabSz="749300" rtl="0" eaLnBrk="0" fontAlgn="base" hangingPunct="0">
        <a:lnSpc>
          <a:spcPct val="90000"/>
        </a:lnSpc>
        <a:spcBef>
          <a:spcPts val="413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11275" indent="-187325" algn="l" defTabSz="749300" rtl="0" eaLnBrk="0" fontAlgn="base" hangingPunct="0">
        <a:lnSpc>
          <a:spcPct val="90000"/>
        </a:lnSpc>
        <a:spcBef>
          <a:spcPts val="413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685925" indent="-187325" algn="l" defTabSz="749300" rtl="0" eaLnBrk="0" fontAlgn="base" hangingPunct="0">
        <a:lnSpc>
          <a:spcPct val="90000"/>
        </a:lnSpc>
        <a:spcBef>
          <a:spcPts val="413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061972" indent="-187452" algn="l" defTabSz="749808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6" kern="1200">
          <a:solidFill>
            <a:schemeClr val="tx1"/>
          </a:solidFill>
          <a:latin typeface="+mn-lt"/>
          <a:ea typeface="+mn-ea"/>
          <a:cs typeface="+mn-cs"/>
        </a:defRPr>
      </a:lvl6pPr>
      <a:lvl7pPr marL="2436876" indent="-187452" algn="l" defTabSz="749808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6" kern="1200">
          <a:solidFill>
            <a:schemeClr val="tx1"/>
          </a:solidFill>
          <a:latin typeface="+mn-lt"/>
          <a:ea typeface="+mn-ea"/>
          <a:cs typeface="+mn-cs"/>
        </a:defRPr>
      </a:lvl7pPr>
      <a:lvl8pPr marL="2811780" indent="-187452" algn="l" defTabSz="749808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6" kern="1200">
          <a:solidFill>
            <a:schemeClr val="tx1"/>
          </a:solidFill>
          <a:latin typeface="+mn-lt"/>
          <a:ea typeface="+mn-ea"/>
          <a:cs typeface="+mn-cs"/>
        </a:defRPr>
      </a:lvl8pPr>
      <a:lvl9pPr marL="3186684" indent="-187452" algn="l" defTabSz="749808" rtl="0" eaLnBrk="1" latinLnBrk="0" hangingPunct="1">
        <a:lnSpc>
          <a:spcPct val="90000"/>
        </a:lnSpc>
        <a:spcBef>
          <a:spcPts val="410"/>
        </a:spcBef>
        <a:buFont typeface="Arial" panose="020B0604020202020204" pitchFamily="34" charset="0"/>
        <a:buChar char="•"/>
        <a:defRPr sz="14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1pPr>
      <a:lvl2pPr marL="374904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2pPr>
      <a:lvl3pPr marL="749808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3pPr>
      <a:lvl4pPr marL="1124712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4pPr>
      <a:lvl5pPr marL="1499616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6pPr>
      <a:lvl7pPr marL="2249424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7pPr>
      <a:lvl8pPr marL="2624328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8pPr>
      <a:lvl9pPr marL="2999232" algn="l" defTabSz="749808" rtl="0" eaLnBrk="1" latinLnBrk="0" hangingPunct="1">
        <a:defRPr sz="14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3">
            <a:extLst>
              <a:ext uri="{FF2B5EF4-FFF2-40B4-BE49-F238E27FC236}">
                <a16:creationId xmlns:a16="http://schemas.microsoft.com/office/drawing/2014/main" id="{04E85748-6524-4DFE-9338-BA7245238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6822415"/>
            <a:ext cx="6604000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Sophonius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3:8  -  God of Abraham ... covenant writing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(rejected by 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&gt;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“Expect Me, saith the Lord,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in the day of My resurrection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that is to come ... to gather the Kingdoms.”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- Mohammed writing in ... an-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nisa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4:157 &gt;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“They said (in boast), "We killed Christ Jesus the son of Mary ...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but they killed him not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.”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What ? ? ?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all-perfect,   all-powerful,   all-knowing,   creator of the universe 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made a mistake in 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Sophonius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Chapter 3 ? ?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                      Or did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just change in mind ... in the 7</a:t>
            </a:r>
            <a:r>
              <a:rPr lang="en-US" altLang="en-US" sz="800" baseline="30000" dirty="0">
                <a:latin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Century A.D. ?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i="1" dirty="0">
                <a:latin typeface="Tahoma" panose="020B0604030504040204" pitchFamily="34" charset="0"/>
                <a:cs typeface="Tahoma" panose="020B0604030504040204" pitchFamily="34" charset="0"/>
              </a:rPr>
              <a:t>Isaias 40:8 - of God’s covenant with Abraham &gt; </a:t>
            </a:r>
          </a:p>
          <a:p>
            <a:pPr eaLnBrk="1" hangingPunct="1"/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“The word of our Lord </a:t>
            </a:r>
            <a:r>
              <a:rPr lang="en-US" altLang="en-US" sz="800" i="1" dirty="0" err="1">
                <a:latin typeface="Tahoma" panose="020B0604030504040204" pitchFamily="34" charset="0"/>
                <a:cs typeface="Tahoma" panose="020B0604030504040204" pitchFamily="34" charset="0"/>
              </a:rPr>
              <a:t>endureth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800" i="1" u="sng" dirty="0">
                <a:latin typeface="Tahoma" panose="020B0604030504040204" pitchFamily="34" charset="0"/>
                <a:cs typeface="Tahoma" panose="020B0604030504040204" pitchFamily="34" charset="0"/>
              </a:rPr>
              <a:t>forever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.” 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&gt;  &gt;  &gt;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Insurmountable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proof that the “</a:t>
            </a:r>
            <a:r>
              <a:rPr lang="en-US" altLang="en-US" sz="800" i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” hoax is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credible ... God doesn’t change.</a:t>
            </a:r>
            <a:endParaRPr lang="en-US" altLang="en-US" sz="8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Conclusion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Mohammed is not a “prophet” ... 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wrong ... there is no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                      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So that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... it is impossible to discriminate against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based on religion, since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29DF977-C8E3-4CD5-B570-E7AE7F4387DA}"/>
              </a:ext>
            </a:extLst>
          </p:cNvPr>
          <p:cNvSpPr/>
          <p:nvPr/>
        </p:nvSpPr>
        <p:spPr>
          <a:xfrm>
            <a:off x="58738" y="114300"/>
            <a:ext cx="7353300" cy="95932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2" name="TextBox 6">
            <a:extLst>
              <a:ext uri="{FF2B5EF4-FFF2-40B4-BE49-F238E27FC236}">
                <a16:creationId xmlns:a16="http://schemas.microsoft.com/office/drawing/2014/main" id="{3423218E-C0EF-4573-95F3-6596AA24D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196850"/>
            <a:ext cx="72358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latin typeface="Tahoma" panose="020B0604030504040204" pitchFamily="34" charset="0"/>
                <a:cs typeface="Tahoma" panose="020B0604030504040204" pitchFamily="34" charset="0"/>
              </a:rPr>
              <a:t>The  “</a:t>
            </a:r>
            <a:r>
              <a:rPr lang="en-US" altLang="en-US" sz="14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1400" b="1" dirty="0">
                <a:latin typeface="Tahoma" panose="020B0604030504040204" pitchFamily="34" charset="0"/>
                <a:cs typeface="Tahoma" panose="020B0604030504040204" pitchFamily="34" charset="0"/>
              </a:rPr>
              <a:t>”  itself  proves  ...  “</a:t>
            </a:r>
            <a:r>
              <a:rPr lang="en-US" altLang="en-US" sz="1400" b="1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1400" b="1" dirty="0">
                <a:latin typeface="Tahoma" panose="020B0604030504040204" pitchFamily="34" charset="0"/>
                <a:cs typeface="Tahoma" panose="020B0604030504040204" pitchFamily="34" charset="0"/>
              </a:rPr>
              <a:t>”  does  not  exist</a:t>
            </a:r>
          </a:p>
        </p:txBody>
      </p:sp>
      <p:sp>
        <p:nvSpPr>
          <p:cNvPr id="2054" name="TextBox 9">
            <a:extLst>
              <a:ext uri="{FF2B5EF4-FFF2-40B4-BE49-F238E27FC236}">
                <a16:creationId xmlns:a16="http://schemas.microsoft.com/office/drawing/2014/main" id="{3EC60952-99C1-48AC-9589-09618F24D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777577"/>
            <a:ext cx="723423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The “</a:t>
            </a:r>
            <a:r>
              <a:rPr lang="en-US" altLang="en-US" sz="900" b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” coalition claims to be ... from God’s covenant with Abraham ... proven 100% false below</a:t>
            </a:r>
            <a:endParaRPr lang="en-US" altLang="en-US" sz="9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5" name="TextBox 10">
            <a:extLst>
              <a:ext uri="{FF2B5EF4-FFF2-40B4-BE49-F238E27FC236}">
                <a16:creationId xmlns:a16="http://schemas.microsoft.com/office/drawing/2014/main" id="{940710CC-BB72-4E10-81E4-BAE5F1A426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936658"/>
            <a:ext cx="724535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Simple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LOGIC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 dictates ... there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CANNOT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 be ... a so called “god” ... who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CONTRADICTS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 himself</a:t>
            </a:r>
            <a:endParaRPr lang="en-US" altLang="en-US" sz="9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7" name="TextBox 12">
            <a:extLst>
              <a:ext uri="{FF2B5EF4-FFF2-40B4-BE49-F238E27FC236}">
                <a16:creationId xmlns:a16="http://schemas.microsoft.com/office/drawing/2014/main" id="{3D451CE5-98D1-4195-83A4-66C012975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92" y="8753056"/>
            <a:ext cx="68484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Point 1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group called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claims to be from God’s covenant with Abraham ... which this handout proves is false.</a:t>
            </a: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Point 2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100% contradicts the Abraham covenant Old Testament writings ... Mohammed did this in the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en-US" altLang="en-US" sz="800" u="sng" baseline="30000" dirty="0">
                <a:latin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 century A.D.</a:t>
            </a: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Point 3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God of Abraham states ... over and over in the Old Testament ... that He does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“change His mind”.</a:t>
            </a: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Point 4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You cannot have ... a last “prophet of God” (Mohammed) who contradicts ... 4,000 years of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previous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(true) prophets.</a:t>
            </a: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Point 5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thereby proven false ...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 ... there is no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”.</a:t>
            </a: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Point 6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Since there is no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there is no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need to kill for ... as 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and “hadith” direct 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”.</a:t>
            </a: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Point 7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apostasy from the truth ...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is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causing the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loss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of all souls who subscribe to it.  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Please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help those in 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apostasy.</a:t>
            </a:r>
          </a:p>
        </p:txBody>
      </p:sp>
      <p:sp>
        <p:nvSpPr>
          <p:cNvPr id="2059" name="TextBox 15">
            <a:extLst>
              <a:ext uri="{FF2B5EF4-FFF2-40B4-BE49-F238E27FC236}">
                <a16:creationId xmlns:a16="http://schemas.microsoft.com/office/drawing/2014/main" id="{8C72CBE5-5803-4776-8EA2-6F0609104D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3" y="2630454"/>
            <a:ext cx="72453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200" b="1" dirty="0">
                <a:latin typeface="Book Antiqua" panose="02040602050305030304" pitchFamily="18" charset="0"/>
                <a:cs typeface="Tahoma" panose="020B0604030504040204" pitchFamily="34" charset="0"/>
              </a:rPr>
              <a:t>~</a:t>
            </a:r>
            <a:r>
              <a:rPr lang="en-US" altLang="en-US" sz="1000" b="1" dirty="0">
                <a:latin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n-US" altLang="en-US" sz="1000" b="1" u="sng" dirty="0">
                <a:latin typeface="Tahoma" panose="020B0604030504040204" pitchFamily="34" charset="0"/>
                <a:cs typeface="Tahoma" panose="020B0604030504040204" pitchFamily="34" charset="0"/>
              </a:rPr>
              <a:t>Proofs</a:t>
            </a:r>
            <a:r>
              <a:rPr lang="en-US" altLang="en-US" sz="1000" b="1" dirty="0">
                <a:latin typeface="Tahoma" panose="020B0604030504040204" pitchFamily="34" charset="0"/>
                <a:cs typeface="Tahoma" panose="020B0604030504040204" pitchFamily="34" charset="0"/>
              </a:rPr>
              <a:t> below  &gt;   The “</a:t>
            </a:r>
            <a:r>
              <a:rPr lang="en-US" altLang="en-US" sz="10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1000" b="1" dirty="0">
                <a:latin typeface="Tahoma" panose="020B0604030504040204" pitchFamily="34" charset="0"/>
                <a:cs typeface="Tahoma" panose="020B0604030504040204" pitchFamily="34" charset="0"/>
              </a:rPr>
              <a:t>” is wrong  ...  “</a:t>
            </a:r>
            <a:r>
              <a:rPr lang="en-US" altLang="en-US" sz="1000" b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1000" b="1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  ...  Mohammed is no prophet  </a:t>
            </a:r>
            <a:r>
              <a:rPr lang="en-US" altLang="en-US" sz="1200" b="1" dirty="0">
                <a:latin typeface="Book Antiqua" panose="02040602050305030304" pitchFamily="18" charset="0"/>
                <a:cs typeface="Tahoma" panose="020B0604030504040204" pitchFamily="34" charset="0"/>
              </a:rPr>
              <a:t>~</a:t>
            </a:r>
          </a:p>
        </p:txBody>
      </p:sp>
      <p:sp>
        <p:nvSpPr>
          <p:cNvPr id="2060" name="TextBox 19">
            <a:extLst>
              <a:ext uri="{FF2B5EF4-FFF2-40B4-BE49-F238E27FC236}">
                <a16:creationId xmlns:a16="http://schemas.microsoft.com/office/drawing/2014/main" id="{C0F32317-AE7C-4CD3-8D3F-9D59047FB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3071821"/>
            <a:ext cx="6604000" cy="1754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Proverbs 30:4  -  God of Abraham ... covenant writing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(rejected by 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&gt;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“Who hath ascended up into Heaven, and descended ?   What is the name of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His Son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, if thou 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knowest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?”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- Mohammed writing in ... 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maryam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19:35 &gt;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“It is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befitting to (the majesty of) Allah that He should beget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a son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.”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What ? ? ?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all-perfect,   all-powerful,   all-knowing,   creator of the universe 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made a mistake in Proverbs Chapter 30 ? ?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                      Or did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just change in mind ... in the 7</a:t>
            </a:r>
            <a:r>
              <a:rPr lang="en-US" altLang="en-US" sz="800" baseline="30000" dirty="0">
                <a:latin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Century A.D. ?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i="1" dirty="0" err="1">
                <a:latin typeface="Tahoma" panose="020B0604030504040204" pitchFamily="34" charset="0"/>
                <a:cs typeface="Tahoma" panose="020B0604030504040204" pitchFamily="34" charset="0"/>
              </a:rPr>
              <a:t>Malachias</a:t>
            </a:r>
            <a:r>
              <a:rPr lang="en-US" altLang="en-US" sz="800" b="1" i="1" dirty="0">
                <a:latin typeface="Tahoma" panose="020B0604030504040204" pitchFamily="34" charset="0"/>
                <a:cs typeface="Tahoma" panose="020B0604030504040204" pitchFamily="34" charset="0"/>
              </a:rPr>
              <a:t> 3:6 - of God’s covenant with Abraham &gt; </a:t>
            </a:r>
          </a:p>
          <a:p>
            <a:pPr eaLnBrk="1" hangingPunct="1"/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“For I am the Lord, and I change not.” 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&gt;  &gt;  &gt; 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Insurmountable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proof that the “</a:t>
            </a:r>
            <a:r>
              <a:rPr lang="en-US" altLang="en-US" sz="800" i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” hoax is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credible ... God doesn’t change.</a:t>
            </a:r>
            <a:endParaRPr lang="en-US" altLang="en-US" sz="8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Conclusion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Mohammed is not a “prophet” ... 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wrong ... there is no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                      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So that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... it is impossible to discriminate against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based on religion, since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</a:t>
            </a:r>
          </a:p>
        </p:txBody>
      </p:sp>
      <p:sp>
        <p:nvSpPr>
          <p:cNvPr id="2061" name="TextBox 22">
            <a:extLst>
              <a:ext uri="{FF2B5EF4-FFF2-40B4-BE49-F238E27FC236}">
                <a16:creationId xmlns:a16="http://schemas.microsoft.com/office/drawing/2014/main" id="{B8190CE5-66AD-4215-8133-6082EAE8BF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9557" y="1237071"/>
            <a:ext cx="580550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Three examples ... where “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”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claims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 to be ... from God’s Old Testament covenant with Abraham. </a:t>
            </a:r>
          </a:p>
          <a:p>
            <a:pPr algn="ctr"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We will quickly see below ... that this is a complete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lie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altLang="en-US" sz="8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62" name="TextBox 16">
            <a:extLst>
              <a:ext uri="{FF2B5EF4-FFF2-40B4-BE49-F238E27FC236}">
                <a16:creationId xmlns:a16="http://schemas.microsoft.com/office/drawing/2014/main" id="{4BA5FADD-6751-445D-A31A-97154EB5D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56" y="1500997"/>
            <a:ext cx="405606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The "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" in ... al-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baqara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2:130 &gt; 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“And who, unless he be weak of mind, would want to abandon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Abraham's creed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.”</a:t>
            </a:r>
          </a:p>
        </p:txBody>
      </p:sp>
      <p:sp>
        <p:nvSpPr>
          <p:cNvPr id="2063" name="TextBox 17">
            <a:extLst>
              <a:ext uri="{FF2B5EF4-FFF2-40B4-BE49-F238E27FC236}">
                <a16:creationId xmlns:a16="http://schemas.microsoft.com/office/drawing/2014/main" id="{CDCDF668-E471-415C-A17E-2C5EAE4F9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4945990"/>
            <a:ext cx="6604000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Genesis 18:1-3 - God of Abraham ... covenant writing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(rejected by 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&gt;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The Lord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appeared to him ... there appeared to him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Three Men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... And he said: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Lord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, if I have found 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favour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in thy sight ...”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- Mohammed writing in ... an-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nisa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4:171 &gt;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“Believe ... and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do not say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, "(God is) a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trinity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. Desist (from this assertion) for your own 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good.”</a:t>
            </a:r>
            <a:endParaRPr lang="en-US" altLang="en-US" sz="8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What ? ? ?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all-perfect,   all-powerful,   all-knowing,   creator of the universe 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made a mistake in Genesis Chapter 18 ? ?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                      Or did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just change in mind ... in the 7</a:t>
            </a:r>
            <a:r>
              <a:rPr lang="en-US" altLang="en-US" sz="800" baseline="30000" dirty="0">
                <a:latin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Century A.D. ?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i="1" dirty="0">
                <a:latin typeface="Tahoma" panose="020B0604030504040204" pitchFamily="34" charset="0"/>
                <a:cs typeface="Tahoma" panose="020B0604030504040204" pitchFamily="34" charset="0"/>
              </a:rPr>
              <a:t>Psalm 116:2 - of God’s covenant with Abraham &gt; </a:t>
            </a:r>
          </a:p>
          <a:p>
            <a:pPr eaLnBrk="1" hangingPunct="1"/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“The truth of the Lord </a:t>
            </a:r>
            <a:r>
              <a:rPr lang="en-US" altLang="en-US" sz="800" i="1" dirty="0" err="1">
                <a:latin typeface="Tahoma" panose="020B0604030504040204" pitchFamily="34" charset="0"/>
                <a:cs typeface="Tahoma" panose="020B0604030504040204" pitchFamily="34" charset="0"/>
              </a:rPr>
              <a:t>remaineth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800" i="1" u="sng" dirty="0">
                <a:latin typeface="Tahoma" panose="020B0604030504040204" pitchFamily="34" charset="0"/>
                <a:cs typeface="Tahoma" panose="020B0604030504040204" pitchFamily="34" charset="0"/>
              </a:rPr>
              <a:t>forever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.” 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&gt;  &gt;  &gt; 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Insurmountable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proof that the “</a:t>
            </a:r>
            <a:r>
              <a:rPr lang="en-US" altLang="en-US" sz="800" i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” hoax is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credible ... God doesn’t change.</a:t>
            </a:r>
            <a:endParaRPr lang="en-US" altLang="en-US" sz="8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Conclusion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Mohammed is not a “prophet” ... 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wrong ... there is no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                      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So that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... it is impossible to discriminate against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based on religion, since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</a:t>
            </a:r>
          </a:p>
        </p:txBody>
      </p:sp>
      <p:sp>
        <p:nvSpPr>
          <p:cNvPr id="2064" name="TextBox 18">
            <a:extLst>
              <a:ext uri="{FF2B5EF4-FFF2-40B4-BE49-F238E27FC236}">
                <a16:creationId xmlns:a16="http://schemas.microsoft.com/office/drawing/2014/main" id="{C331F5EF-88F9-4D58-A869-BCB2E679C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55" y="1842309"/>
            <a:ext cx="405606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The "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" in ... al-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imran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3:84 &gt; 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“We believe in ... that which has been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bestowed upon Abraham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.”            Etc., etc.</a:t>
            </a:r>
          </a:p>
        </p:txBody>
      </p:sp>
      <p:sp>
        <p:nvSpPr>
          <p:cNvPr id="2065" name="TextBox 23">
            <a:extLst>
              <a:ext uri="{FF2B5EF4-FFF2-40B4-BE49-F238E27FC236}">
                <a16:creationId xmlns:a16="http://schemas.microsoft.com/office/drawing/2014/main" id="{B30E39D6-3996-4612-9F65-83A60FC7C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56" y="2182034"/>
            <a:ext cx="4180971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The "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" in ... al-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baqara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2:136 &gt; 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“The best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claim to Abraham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are surely those who follow him - as does this Prophet.”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340FAF6-1BE5-4A21-B61E-A7F8CAFABDB4}"/>
              </a:ext>
            </a:extLst>
          </p:cNvPr>
          <p:cNvSpPr/>
          <p:nvPr/>
        </p:nvSpPr>
        <p:spPr>
          <a:xfrm>
            <a:off x="5129950" y="1571369"/>
            <a:ext cx="2006530" cy="935664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67" name="TextBox 24">
            <a:extLst>
              <a:ext uri="{FF2B5EF4-FFF2-40B4-BE49-F238E27FC236}">
                <a16:creationId xmlns:a16="http://schemas.microsoft.com/office/drawing/2014/main" id="{D54CBAC6-EA4E-45E2-8E12-4FAFB7FCFC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015" y="1599669"/>
            <a:ext cx="2033997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750" dirty="0">
                <a:latin typeface="Tahoma" panose="020B0604030504040204" pitchFamily="34" charset="0"/>
                <a:cs typeface="Tahoma" panose="020B0604030504040204" pitchFamily="34" charset="0"/>
              </a:rPr>
              <a:t>The following comparisons between the “</a:t>
            </a:r>
            <a:r>
              <a:rPr lang="en-US" altLang="en-US" sz="750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750" dirty="0">
                <a:latin typeface="Tahoma" panose="020B0604030504040204" pitchFamily="34" charset="0"/>
                <a:cs typeface="Tahoma" panose="020B0604030504040204" pitchFamily="34" charset="0"/>
              </a:rPr>
              <a:t>” and the Old Testament Abraham covenant prophesies (of Christianity) ...</a:t>
            </a:r>
          </a:p>
          <a:p>
            <a:pPr eaLnBrk="1" hangingPunct="1"/>
            <a:r>
              <a:rPr lang="en-US" altLang="en-US" sz="750" dirty="0">
                <a:latin typeface="Tahoma" panose="020B0604030504040204" pitchFamily="34" charset="0"/>
                <a:cs typeface="Tahoma" panose="020B0604030504040204" pitchFamily="34" charset="0"/>
              </a:rPr>
              <a:t>                         Prove ... </a:t>
            </a:r>
          </a:p>
          <a:p>
            <a:pPr eaLnBrk="1" hangingPunct="1"/>
            <a:r>
              <a:rPr lang="en-US" altLang="en-US" sz="750" dirty="0">
                <a:latin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altLang="en-US" sz="75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750" dirty="0">
                <a:latin typeface="Tahoma" panose="020B0604030504040204" pitchFamily="34" charset="0"/>
                <a:cs typeface="Tahoma" panose="020B0604030504040204" pitchFamily="34" charset="0"/>
              </a:rPr>
              <a:t>” has nothing to do with Abraham’s covenant.  Examples of mistakes by “</a:t>
            </a:r>
            <a:r>
              <a:rPr lang="en-US" altLang="en-US" sz="75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750" dirty="0">
                <a:latin typeface="Tahoma" panose="020B0604030504040204" pitchFamily="34" charset="0"/>
                <a:cs typeface="Tahoma" panose="020B0604030504040204" pitchFamily="34" charset="0"/>
              </a:rPr>
              <a:t>” </a:t>
            </a:r>
          </a:p>
          <a:p>
            <a:pPr eaLnBrk="1" hangingPunct="1"/>
            <a:r>
              <a:rPr lang="en-US" altLang="en-US" sz="750" dirty="0">
                <a:latin typeface="Tahoma" panose="020B0604030504040204" pitchFamily="34" charset="0"/>
                <a:cs typeface="Tahoma" panose="020B0604030504040204" pitchFamily="34" charset="0"/>
              </a:rPr>
              <a:t>... who “</a:t>
            </a:r>
            <a:r>
              <a:rPr lang="en-US" altLang="en-US" sz="75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750" dirty="0">
                <a:latin typeface="Tahoma" panose="020B0604030504040204" pitchFamily="34" charset="0"/>
                <a:cs typeface="Tahoma" panose="020B0604030504040204" pitchFamily="34" charset="0"/>
              </a:rPr>
              <a:t>” amazingly claims to be God.</a:t>
            </a:r>
          </a:p>
        </p:txBody>
      </p:sp>
      <p:sp>
        <p:nvSpPr>
          <p:cNvPr id="2071" name="TextBox 1">
            <a:extLst>
              <a:ext uri="{FF2B5EF4-FFF2-40B4-BE49-F238E27FC236}">
                <a16:creationId xmlns:a16="http://schemas.microsoft.com/office/drawing/2014/main" id="{281651CF-1750-4AFE-B138-3B0CD003AD06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003800" y="6088063"/>
            <a:ext cx="44291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“koran” extracts from  &gt;  www.islamicity.com  &gt;  Yusef Ali translation into English</a:t>
            </a:r>
          </a:p>
        </p:txBody>
      </p:sp>
      <p:sp>
        <p:nvSpPr>
          <p:cNvPr id="2072" name="TextBox 27">
            <a:extLst>
              <a:ext uri="{FF2B5EF4-FFF2-40B4-BE49-F238E27FC236}">
                <a16:creationId xmlns:a16="http://schemas.microsoft.com/office/drawing/2014/main" id="{9FEF230C-56A3-4807-A47F-72A8A4CC8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8" y="437373"/>
            <a:ext cx="73533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Since there is </a:t>
            </a:r>
            <a:r>
              <a:rPr lang="en-US" altLang="en-US" sz="900" b="1" u="sng" dirty="0">
                <a:latin typeface="Tahoma" panose="020B0604030504040204" pitchFamily="34" charset="0"/>
                <a:cs typeface="Tahoma" panose="020B0604030504040204" pitchFamily="34" charset="0"/>
              </a:rPr>
              <a:t>no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 “</a:t>
            </a:r>
            <a:r>
              <a:rPr lang="en-US" altLang="en-US" sz="900" b="1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” ... the “</a:t>
            </a:r>
            <a:r>
              <a:rPr lang="en-US" altLang="en-US" sz="900" b="1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” don’t need to kill for “</a:t>
            </a:r>
            <a:r>
              <a:rPr lang="en-US" altLang="en-US" sz="900" b="1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”.    Includes proofs “</a:t>
            </a:r>
            <a:r>
              <a:rPr lang="en-US" altLang="en-US" sz="900" b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” is </a:t>
            </a:r>
            <a:r>
              <a:rPr lang="en-US" altLang="en-US" sz="900" b="1" u="sng" dirty="0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900" b="1" dirty="0">
                <a:latin typeface="Tahoma" panose="020B0604030504040204" pitchFamily="34" charset="0"/>
                <a:cs typeface="Tahoma" panose="020B0604030504040204" pitchFamily="34" charset="0"/>
              </a:rPr>
              <a:t> a religion.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9D7D2ED-89E9-42A9-AD87-29AEED3D80B0}"/>
              </a:ext>
            </a:extLst>
          </p:cNvPr>
          <p:cNvSpPr/>
          <p:nvPr/>
        </p:nvSpPr>
        <p:spPr>
          <a:xfrm>
            <a:off x="592138" y="50800"/>
            <a:ext cx="6313487" cy="1460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74" name="Text Box 2">
            <a:extLst>
              <a:ext uri="{FF2B5EF4-FFF2-40B4-BE49-F238E27FC236}">
                <a16:creationId xmlns:a16="http://schemas.microsoft.com/office/drawing/2014/main" id="{39133B3B-33E3-4B0D-A5F9-77EF48FEC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3" y="7938"/>
            <a:ext cx="6180137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i="1">
                <a:latin typeface="Tahoma" panose="020B0604030504040204" pitchFamily="34" charset="0"/>
                <a:cs typeface="Times New Roman" panose="02020603050405020304" pitchFamily="18" charset="0"/>
              </a:rPr>
              <a:t>REASONS WHY ... A GREAT MANY PEOPLE LEAVE “ISLAM”    </a:t>
            </a:r>
            <a:r>
              <a:rPr lang="en-US" altLang="en-US" sz="900" b="1" i="1">
                <a:latin typeface="Book Antiqua" panose="02040602050305030304" pitchFamily="18" charset="0"/>
                <a:ea typeface="Times New Roman" panose="02020603050405020304" pitchFamily="18" charset="0"/>
                <a:cs typeface="Tahoma" panose="020B0604030504040204" pitchFamily="34" charset="0"/>
              </a:rPr>
              <a:t>~  ~</a:t>
            </a:r>
            <a:r>
              <a:rPr lang="en-US" altLang="en-US" sz="700" b="1" i="1">
                <a:latin typeface="Tahoma" panose="020B0604030504040204" pitchFamily="34" charset="0"/>
                <a:cs typeface="Times New Roman" panose="02020603050405020304" pitchFamily="18" charset="0"/>
              </a:rPr>
              <a:t>   THE SIMPLE A-B-C LOGIC ... WHICH DIRECTS TO LEAVE “ISLAM </a:t>
            </a:r>
            <a:r>
              <a:rPr lang="en-US" altLang="en-US" sz="700" b="1">
                <a:latin typeface="Tahoma" panose="020B0604030504040204" pitchFamily="34" charset="0"/>
                <a:cs typeface="Times New Roman" panose="02020603050405020304" pitchFamily="18" charset="0"/>
              </a:rPr>
              <a:t>”</a:t>
            </a:r>
            <a:endParaRPr lang="en-US" altLang="en-US" sz="1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5" name="Text Box 2">
            <a:extLst>
              <a:ext uri="{FF2B5EF4-FFF2-40B4-BE49-F238E27FC236}">
                <a16:creationId xmlns:a16="http://schemas.microsoft.com/office/drawing/2014/main" id="{1615DFBF-86A5-4500-95F9-6FF6FC58C9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1838" y="3071821"/>
            <a:ext cx="1201737" cy="3254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i="1">
                <a:latin typeface="Tahoma" panose="020B0604030504040204" pitchFamily="34" charset="0"/>
                <a:cs typeface="Times New Roman" panose="02020603050405020304" pitchFamily="18" charset="0"/>
              </a:rPr>
              <a:t>Selected Proof : 1 “islam” is a fable</a:t>
            </a:r>
            <a:endParaRPr lang="en-US" altLang="en-US" sz="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6" name="Text Box 2">
            <a:extLst>
              <a:ext uri="{FF2B5EF4-FFF2-40B4-BE49-F238E27FC236}">
                <a16:creationId xmlns:a16="http://schemas.microsoft.com/office/drawing/2014/main" id="{CA235F6A-F7D7-4CA6-B232-465AE3B7B2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62650" y="5319053"/>
            <a:ext cx="1050925" cy="290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i="1">
                <a:latin typeface="Tahoma" panose="020B0604030504040204" pitchFamily="34" charset="0"/>
                <a:cs typeface="Times New Roman" panose="02020603050405020304" pitchFamily="18" charset="0"/>
              </a:rPr>
              <a:t>Selected Proof : 2 “islam” is a fable</a:t>
            </a:r>
            <a:endParaRPr lang="en-US" altLang="en-US" sz="12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7" name="Text Box 2">
            <a:extLst>
              <a:ext uri="{FF2B5EF4-FFF2-40B4-BE49-F238E27FC236}">
                <a16:creationId xmlns:a16="http://schemas.microsoft.com/office/drawing/2014/main" id="{62918E9C-1944-4B1E-93F9-0BF63364C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1838" y="6822415"/>
            <a:ext cx="1201737" cy="334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i="1">
                <a:latin typeface="Tahoma" panose="020B0604030504040204" pitchFamily="34" charset="0"/>
                <a:cs typeface="Times New Roman" panose="02020603050405020304" pitchFamily="18" charset="0"/>
              </a:rPr>
              <a:t>Selected Proof : 3 “islam” is a fable</a:t>
            </a:r>
            <a:endParaRPr lang="en-US" altLang="en-US" sz="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8" name="TextBox 36">
            <a:extLst>
              <a:ext uri="{FF2B5EF4-FFF2-40B4-BE49-F238E27FC236}">
                <a16:creationId xmlns:a16="http://schemas.microsoft.com/office/drawing/2014/main" id="{160F142F-53E7-4077-A63F-AAE2FD1744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238" y="2809255"/>
            <a:ext cx="723582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altLang="en-US" sz="4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Note:  It is ... </a:t>
            </a:r>
            <a:r>
              <a:rPr lang="en-US" altLang="en-US" sz="7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IMPOSSIBLE</a:t>
            </a:r>
            <a:r>
              <a:rPr lang="en-US" altLang="en-US" sz="7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... to discriminate against “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” based on religion ... since “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</a:t>
            </a:r>
            <a:r>
              <a:rPr lang="en-US" altLang="en-US" sz="4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altLang="en-US" sz="800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79" name="TextBox 35">
            <a:extLst>
              <a:ext uri="{FF2B5EF4-FFF2-40B4-BE49-F238E27FC236}">
                <a16:creationId xmlns:a16="http://schemas.microsoft.com/office/drawing/2014/main" id="{3EE678A0-A09E-484D-91E9-35A0DD711F97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2594768" y="5512594"/>
            <a:ext cx="56372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Psalm 4:3 &gt;  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“O ye sons of men ... how long will you ... why do you ... seek after </a:t>
            </a:r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lying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.”   (Abraham covenant writing)</a:t>
            </a:r>
          </a:p>
        </p:txBody>
      </p:sp>
      <p:sp>
        <p:nvSpPr>
          <p:cNvPr id="2080" name="TextBox 2">
            <a:extLst>
              <a:ext uri="{FF2B5EF4-FFF2-40B4-BE49-F238E27FC236}">
                <a16:creationId xmlns:a16="http://schemas.microsoft.com/office/drawing/2014/main" id="{8CBFE54D-AF52-49F8-A1C8-C576B09C5D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3263" y="3381383"/>
            <a:ext cx="13319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700" b="1">
                <a:latin typeface="Tahoma" panose="020B0604030504040204" pitchFamily="34" charset="0"/>
                <a:cs typeface="Tahoma" panose="020B0604030504040204" pitchFamily="34" charset="0"/>
              </a:rPr>
              <a:t>Caution:</a:t>
            </a:r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 Never ending Hell is a long time to be wrong</a:t>
            </a:r>
          </a:p>
        </p:txBody>
      </p:sp>
      <p:sp>
        <p:nvSpPr>
          <p:cNvPr id="2081" name="TextBox 38">
            <a:extLst>
              <a:ext uri="{FF2B5EF4-FFF2-40B4-BE49-F238E27FC236}">
                <a16:creationId xmlns:a16="http://schemas.microsoft.com/office/drawing/2014/main" id="{A87AFDFD-D89B-4A47-8AB9-2202D93945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675" y="7133565"/>
            <a:ext cx="13319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700" b="1">
                <a:latin typeface="Tahoma" panose="020B0604030504040204" pitchFamily="34" charset="0"/>
                <a:cs typeface="Tahoma" panose="020B0604030504040204" pitchFamily="34" charset="0"/>
              </a:rPr>
              <a:t>Caution:</a:t>
            </a:r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 Never ending Hell is a long time to be wrong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D134EA6-5C43-44D1-AF25-5EAEC8DFE639}"/>
              </a:ext>
            </a:extLst>
          </p:cNvPr>
          <p:cNvCxnSpPr>
            <a:cxnSpLocks/>
          </p:cNvCxnSpPr>
          <p:nvPr/>
        </p:nvCxnSpPr>
        <p:spPr>
          <a:xfrm flipV="1">
            <a:off x="4514931" y="1788939"/>
            <a:ext cx="529104" cy="190688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24F736AE-3D21-4798-8150-F50633E7D01D}"/>
              </a:ext>
            </a:extLst>
          </p:cNvPr>
          <p:cNvCxnSpPr>
            <a:cxnSpLocks/>
          </p:cNvCxnSpPr>
          <p:nvPr/>
        </p:nvCxnSpPr>
        <p:spPr>
          <a:xfrm>
            <a:off x="4514931" y="2151076"/>
            <a:ext cx="505369" cy="190772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ight Brace 1">
            <a:extLst>
              <a:ext uri="{FF2B5EF4-FFF2-40B4-BE49-F238E27FC236}">
                <a16:creationId xmlns:a16="http://schemas.microsoft.com/office/drawing/2014/main" id="{6BF2D36C-E4D1-4387-A0B4-EEB8636FE473}"/>
              </a:ext>
            </a:extLst>
          </p:cNvPr>
          <p:cNvSpPr/>
          <p:nvPr/>
        </p:nvSpPr>
        <p:spPr>
          <a:xfrm>
            <a:off x="4248231" y="1655776"/>
            <a:ext cx="193746" cy="81914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22">
            <a:extLst>
              <a:ext uri="{FF2B5EF4-FFF2-40B4-BE49-F238E27FC236}">
                <a16:creationId xmlns:a16="http://schemas.microsoft.com/office/drawing/2014/main" id="{44445423-386E-43E9-A2DA-BD42DC9E7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1" y="8624974"/>
            <a:ext cx="728821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900" b="1" dirty="0">
                <a:latin typeface="Book Antiqua" panose="02040602050305030304" pitchFamily="18" charset="0"/>
                <a:cs typeface="Tahoma" panose="020B0604030504040204" pitchFamily="34" charset="0"/>
              </a:rPr>
              <a:t>~  ~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 Summary of this worksheet  </a:t>
            </a:r>
            <a:r>
              <a:rPr lang="en-US" altLang="en-US" sz="900" b="1" dirty="0">
                <a:latin typeface="Book Antiqua" panose="02040602050305030304" pitchFamily="18" charset="0"/>
                <a:cs typeface="Tahoma" panose="020B0604030504040204" pitchFamily="34" charset="0"/>
              </a:rPr>
              <a:t>~  ~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DDBED3-8B22-42F1-A788-1D0BB70AF610}"/>
              </a:ext>
            </a:extLst>
          </p:cNvPr>
          <p:cNvCxnSpPr/>
          <p:nvPr/>
        </p:nvCxnSpPr>
        <p:spPr>
          <a:xfrm>
            <a:off x="245104" y="2575073"/>
            <a:ext cx="6994524" cy="0"/>
          </a:xfrm>
          <a:prstGeom prst="line">
            <a:avLst/>
          </a:prstGeom>
          <a:ln>
            <a:solidFill>
              <a:schemeClr val="tx1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9561508E-E5AC-43E3-AD6A-2A4983ED6977}"/>
              </a:ext>
            </a:extLst>
          </p:cNvPr>
          <p:cNvCxnSpPr/>
          <p:nvPr/>
        </p:nvCxnSpPr>
        <p:spPr>
          <a:xfrm>
            <a:off x="245104" y="720136"/>
            <a:ext cx="6994524" cy="0"/>
          </a:xfrm>
          <a:prstGeom prst="line">
            <a:avLst/>
          </a:prstGeom>
          <a:ln>
            <a:solidFill>
              <a:schemeClr val="tx1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93D372C-B87F-446E-8D9A-430A323EF902}"/>
              </a:ext>
            </a:extLst>
          </p:cNvPr>
          <p:cNvCxnSpPr/>
          <p:nvPr/>
        </p:nvCxnSpPr>
        <p:spPr>
          <a:xfrm>
            <a:off x="245104" y="1202153"/>
            <a:ext cx="6994524" cy="0"/>
          </a:xfrm>
          <a:prstGeom prst="line">
            <a:avLst/>
          </a:prstGeom>
          <a:ln>
            <a:solidFill>
              <a:schemeClr val="tx1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354C95D-9E72-4723-81E7-BEC4155B4FD7}"/>
              </a:ext>
            </a:extLst>
          </p:cNvPr>
          <p:cNvCxnSpPr/>
          <p:nvPr/>
        </p:nvCxnSpPr>
        <p:spPr>
          <a:xfrm>
            <a:off x="4550848" y="2061501"/>
            <a:ext cx="521816" cy="0"/>
          </a:xfrm>
          <a:prstGeom prst="line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9" name="Text Box 2">
            <a:extLst>
              <a:ext uri="{FF2B5EF4-FFF2-40B4-BE49-F238E27FC236}">
                <a16:creationId xmlns:a16="http://schemas.microsoft.com/office/drawing/2014/main" id="{3DE0C69C-050F-4746-A17E-8B4B45864B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838" y="4118940"/>
            <a:ext cx="2768600" cy="1666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600">
                <a:latin typeface="Tahoma" panose="020B0604030504040204" pitchFamily="34" charset="0"/>
                <a:cs typeface="Times New Roman" panose="02020603050405020304" pitchFamily="18" charset="0"/>
              </a:rPr>
              <a:t>Etc, etc, etc ... More  &gt;  Section 113  &gt;  www.Gods-Christian-Dogma.com</a:t>
            </a:r>
            <a:endParaRPr lang="en-US" altLang="en-US" sz="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4" name="Text Box 2">
            <a:extLst>
              <a:ext uri="{FF2B5EF4-FFF2-40B4-BE49-F238E27FC236}">
                <a16:creationId xmlns:a16="http://schemas.microsoft.com/office/drawing/2014/main" id="{7E17AA58-0AA5-4812-A10A-88991A6E6F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2166938"/>
            <a:ext cx="5570537" cy="20478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u="sng">
                <a:latin typeface="Tahoma" panose="020B0604030504040204" pitchFamily="34" charset="0"/>
                <a:cs typeface="Times New Roman" panose="02020603050405020304" pitchFamily="18" charset="0"/>
              </a:rPr>
              <a:t>HOW</a:t>
            </a:r>
            <a:r>
              <a:rPr lang="en-US" altLang="en-US" sz="800">
                <a:latin typeface="Tahoma" panose="020B0604030504040204" pitchFamily="34" charset="0"/>
                <a:cs typeface="Times New Roman" panose="02020603050405020304" pitchFamily="18" charset="0"/>
              </a:rPr>
              <a:t> did all-knowing “allah” ... make this </a:t>
            </a:r>
            <a:r>
              <a:rPr lang="en-US" altLang="en-US" sz="800" u="sng">
                <a:latin typeface="Tahoma" panose="020B0604030504040204" pitchFamily="34" charset="0"/>
                <a:cs typeface="Times New Roman" panose="02020603050405020304" pitchFamily="18" charset="0"/>
              </a:rPr>
              <a:t>SAME</a:t>
            </a:r>
            <a:r>
              <a:rPr lang="en-US" altLang="en-US" sz="800">
                <a:latin typeface="Tahoma" panose="020B0604030504040204" pitchFamily="34" charset="0"/>
                <a:cs typeface="Times New Roman" panose="02020603050405020304" pitchFamily="18" charset="0"/>
              </a:rPr>
              <a:t> mistake ... </a:t>
            </a:r>
            <a:r>
              <a:rPr lang="en-US" altLang="en-US" sz="800" b="1" u="sng">
                <a:latin typeface="Tahoma" panose="020B0604030504040204" pitchFamily="34" charset="0"/>
                <a:cs typeface="Times New Roman" panose="02020603050405020304" pitchFamily="18" charset="0"/>
              </a:rPr>
              <a:t>31</a:t>
            </a:r>
            <a:r>
              <a:rPr lang="en-US" altLang="en-US" sz="800" b="1">
                <a:latin typeface="Tahoma" panose="020B0604030504040204" pitchFamily="34" charset="0"/>
                <a:cs typeface="Times New Roman" panose="02020603050405020304" pitchFamily="18" charset="0"/>
              </a:rPr>
              <a:t> times </a:t>
            </a:r>
            <a:r>
              <a:rPr lang="en-US" altLang="en-US" sz="800">
                <a:latin typeface="Tahoma" panose="020B0604030504040204" pitchFamily="34" charset="0"/>
                <a:cs typeface="Times New Roman" panose="02020603050405020304" pitchFamily="18" charset="0"/>
              </a:rPr>
              <a:t>during the Old Testament, with this one ? ? ?</a:t>
            </a:r>
            <a:endParaRPr lang="en-US" altLang="en-US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TextBox 3">
            <a:extLst>
              <a:ext uri="{FF2B5EF4-FFF2-40B4-BE49-F238E27FC236}">
                <a16:creationId xmlns:a16="http://schemas.microsoft.com/office/drawing/2014/main" id="{EF552551-E55A-4725-87C4-DBCBD96D9B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185738"/>
            <a:ext cx="6804025" cy="1754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Daniel 3:92  -  God of Abraham ... covenant writing 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(rejected by islam)</a:t>
            </a:r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 &gt; </a:t>
            </a:r>
            <a:b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“In the midst of the fire ... there is no hurt in them, and the form of the fourth is like the 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Son of God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.”</a:t>
            </a:r>
          </a:p>
          <a:p>
            <a:pPr eaLnBrk="1" hangingPunct="1"/>
            <a:endParaRPr lang="en-US" altLang="en-US" sz="7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The koran - Mohammed writing in ... al-ikhlas 112:2-3  &gt; </a:t>
            </a:r>
            <a:b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“Allah, the Eternal, Absolute; He 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begetteth not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, nor is He begotten.”</a:t>
            </a:r>
          </a:p>
          <a:p>
            <a:pPr eaLnBrk="1" hangingPunct="1"/>
            <a:endParaRPr lang="en-US" altLang="en-US" sz="7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What ? ? ?  &gt;  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The all-perfect,   all-powerful,   all-knowing,   creator of the universe  “allah” ... made a mistake in Daniel Chapter 3 ? ?</a:t>
            </a:r>
          </a:p>
          <a:p>
            <a:pPr eaLnBrk="1" hangingPunct="1"/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            or did “allah” just change in mind ... in the 7</a:t>
            </a:r>
            <a:r>
              <a:rPr lang="en-US" altLang="en-US" sz="800" baseline="30000">
                <a:latin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Century A.D. ?</a:t>
            </a:r>
          </a:p>
          <a:p>
            <a:pPr eaLnBrk="1" hangingPunct="1"/>
            <a:endParaRPr lang="en-US" altLang="en-US" sz="7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i="1">
                <a:latin typeface="Tahoma" panose="020B0604030504040204" pitchFamily="34" charset="0"/>
                <a:cs typeface="Tahoma" panose="020B0604030504040204" pitchFamily="34" charset="0"/>
              </a:rPr>
              <a:t>Psalm 118:89 - of God’s covenant with Abraham &gt; </a:t>
            </a:r>
          </a:p>
          <a:p>
            <a:pPr eaLnBrk="1" hangingPunct="1"/>
            <a:r>
              <a:rPr lang="en-US" altLang="en-US" sz="800" i="1">
                <a:latin typeface="Tahoma" panose="020B0604030504040204" pitchFamily="34" charset="0"/>
                <a:cs typeface="Tahoma" panose="020B0604030504040204" pitchFamily="34" charset="0"/>
              </a:rPr>
              <a:t>“</a:t>
            </a:r>
            <a:r>
              <a:rPr lang="en-US" altLang="en-US" sz="800" i="1" u="sng">
                <a:latin typeface="Tahoma" panose="020B0604030504040204" pitchFamily="34" charset="0"/>
                <a:cs typeface="Tahoma" panose="020B0604030504040204" pitchFamily="34" charset="0"/>
              </a:rPr>
              <a:t>Forever</a:t>
            </a:r>
            <a:r>
              <a:rPr lang="en-US" altLang="en-US" sz="800" i="1">
                <a:latin typeface="Tahoma" panose="020B0604030504040204" pitchFamily="34" charset="0"/>
                <a:cs typeface="Tahoma" panose="020B0604030504040204" pitchFamily="34" charset="0"/>
              </a:rPr>
              <a:t>, O Lord, Thy word standeth firm in Heaven.”   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&gt; &gt;  </a:t>
            </a:r>
            <a:r>
              <a:rPr lang="en-US" altLang="en-US" sz="800" b="1" i="1" u="sng">
                <a:latin typeface="Tahoma" panose="020B0604030504040204" pitchFamily="34" charset="0"/>
                <a:cs typeface="Tahoma" panose="020B0604030504040204" pitchFamily="34" charset="0"/>
              </a:rPr>
              <a:t>Insurmountable</a:t>
            </a:r>
            <a:r>
              <a:rPr lang="en-US" altLang="en-US" sz="800" i="1">
                <a:latin typeface="Tahoma" panose="020B0604030504040204" pitchFamily="34" charset="0"/>
                <a:cs typeface="Tahoma" panose="020B0604030504040204" pitchFamily="34" charset="0"/>
              </a:rPr>
              <a:t> proof that the “islam” hoax is </a:t>
            </a:r>
            <a:r>
              <a:rPr lang="en-US" altLang="en-US" sz="800" b="1" i="1" u="sng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800" i="1">
                <a:latin typeface="Tahoma" panose="020B0604030504040204" pitchFamily="34" charset="0"/>
                <a:cs typeface="Tahoma" panose="020B0604030504040204" pitchFamily="34" charset="0"/>
              </a:rPr>
              <a:t> credible ... God doesn’t change.</a:t>
            </a:r>
            <a:endParaRPr lang="en-US" altLang="en-US" sz="8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7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Conclusion  &gt;  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Mohammed is not a “prophet” ... the “koran” is wrong ... there is no “allah” ... “islam” is not a religion.</a:t>
            </a:r>
          </a:p>
          <a:p>
            <a:pPr eaLnBrk="1" hangingPunct="1"/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             </a:t>
            </a:r>
            <a:r>
              <a:rPr lang="en-US" altLang="en-US" sz="800" u="sng">
                <a:latin typeface="Tahoma" panose="020B0604030504040204" pitchFamily="34" charset="0"/>
                <a:cs typeface="Tahoma" panose="020B0604030504040204" pitchFamily="34" charset="0"/>
              </a:rPr>
              <a:t>So that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... it is impossible to discriminate against “muslims” based on religion, since “islam” is not a religion.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3056436-038C-4704-8502-6A0C3436A130}"/>
              </a:ext>
            </a:extLst>
          </p:cNvPr>
          <p:cNvSpPr/>
          <p:nvPr/>
        </p:nvSpPr>
        <p:spPr>
          <a:xfrm>
            <a:off x="58738" y="58738"/>
            <a:ext cx="7353300" cy="96488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980B058E-F158-4EF4-8445-502C342736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2366963"/>
            <a:ext cx="6804025" cy="175432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Genesis 17:19  -  God of Abraham ... covenant writing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(rejected by 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&gt;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“And thou shalt call his name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Isaac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, and I will establish My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covenant with him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for a perpetual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covenant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.”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- Mohammed writing in ... al-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baqara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2:125  &gt;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“And We covenanted with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Abraham and </a:t>
            </a:r>
            <a:r>
              <a:rPr lang="en-US" altLang="en-US" sz="800" b="1" u="sng" dirty="0" err="1">
                <a:latin typeface="Tahoma" panose="020B0604030504040204" pitchFamily="34" charset="0"/>
                <a:cs typeface="Tahoma" panose="020B0604030504040204" pitchFamily="34" charset="0"/>
              </a:rPr>
              <a:t>Isma'il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, that they should sanctify My House.”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What ? ?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all-perfect,   all-powerful,   all-knowing,   creator of the universe 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made a mistake in Genesis Chapter 17 ? ?</a:t>
            </a: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              Thirty-one (31) times during the Old Testament ...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says the covenant is with Isaac ... then changes to Ismael in the 7</a:t>
            </a:r>
            <a:r>
              <a:rPr lang="en-US" altLang="en-US" sz="800" baseline="30000" dirty="0">
                <a:latin typeface="Tahoma" panose="020B0604030504040204" pitchFamily="34" charset="0"/>
                <a:cs typeface="Tahoma" panose="020B0604030504040204" pitchFamily="34" charset="0"/>
              </a:rPr>
              <a:t>th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Century.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i="1" dirty="0">
                <a:latin typeface="Tahoma" panose="020B0604030504040204" pitchFamily="34" charset="0"/>
                <a:cs typeface="Tahoma" panose="020B0604030504040204" pitchFamily="34" charset="0"/>
              </a:rPr>
              <a:t>Psalm 110:8 - of God’s covenant with Abraham &gt; </a:t>
            </a:r>
          </a:p>
          <a:p>
            <a:pPr eaLnBrk="1" hangingPunct="1"/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“All ... confirmed </a:t>
            </a:r>
            <a:r>
              <a:rPr lang="en-US" altLang="en-US" sz="800" i="1" u="sng" dirty="0">
                <a:latin typeface="Tahoma" panose="020B0604030504040204" pitchFamily="34" charset="0"/>
                <a:cs typeface="Tahoma" panose="020B0604030504040204" pitchFamily="34" charset="0"/>
              </a:rPr>
              <a:t>forever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and ever, made in truth.” 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&gt;  &gt;  &gt; 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Insurmountable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proof that the “</a:t>
            </a:r>
            <a:r>
              <a:rPr lang="en-US" altLang="en-US" sz="800" i="1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” hoax is </a:t>
            </a:r>
            <a:r>
              <a:rPr lang="en-US" altLang="en-US" sz="800" b="1" i="1" u="sng" dirty="0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800" i="1" dirty="0">
                <a:latin typeface="Tahoma" panose="020B0604030504040204" pitchFamily="34" charset="0"/>
                <a:cs typeface="Tahoma" panose="020B0604030504040204" pitchFamily="34" charset="0"/>
              </a:rPr>
              <a:t> credible ... God doesn’t change.</a:t>
            </a:r>
            <a:endParaRPr lang="en-US" altLang="en-US" sz="8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Conclusion 1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Mohammed is not a “prophet” ... the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koran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wrong ... there is no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allah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...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</a:t>
            </a:r>
          </a:p>
          <a:p>
            <a:pPr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Conclusion 2  &gt; 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The Catholic God’s perpetual covenant with Isaac &gt;  The prophesies of Christianity and Christianity fulfilled (Heaven re-opened)</a:t>
            </a:r>
          </a:p>
        </p:txBody>
      </p:sp>
      <p:sp>
        <p:nvSpPr>
          <p:cNvPr id="3078" name="TextBox 6">
            <a:extLst>
              <a:ext uri="{FF2B5EF4-FFF2-40B4-BE49-F238E27FC236}">
                <a16:creationId xmlns:a16="http://schemas.microsoft.com/office/drawing/2014/main" id="{E9BC2365-7BAD-46CA-B2A4-D41F1D09C2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4403725"/>
            <a:ext cx="6804025" cy="183127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Additional applicable points  ...  Reference website  ...  for below Section numbers  &gt;  www.Gods-Christian-Dogma.com</a:t>
            </a:r>
            <a:endParaRPr lang="en-US" altLang="en-US" sz="7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7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1. It is impossible ... to discriminate against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based on religion ... because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    Section 113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2. The group called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a man-made fable ... which masquerades as a religion ... as it breaks commandment after commandment.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3. God’s covenant is one of Faith.    </a:t>
            </a:r>
            <a:r>
              <a:rPr lang="en-US" altLang="en-US" sz="800" b="1" dirty="0" err="1">
                <a:latin typeface="Tahoma" panose="020B0604030504040204" pitchFamily="34" charset="0"/>
                <a:cs typeface="Tahoma" panose="020B0604030504040204" pitchFamily="34" charset="0"/>
              </a:rPr>
              <a:t>Osee</a:t>
            </a:r>
            <a:r>
              <a:rPr lang="en-US" altLang="en-US" sz="800" b="1" dirty="0">
                <a:latin typeface="Tahoma" panose="020B0604030504040204" pitchFamily="34" charset="0"/>
                <a:cs typeface="Tahoma" panose="020B0604030504040204" pitchFamily="34" charset="0"/>
              </a:rPr>
              <a:t> 2:20 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- God of Abraham covenant writing &gt; “And I will espouse thee to Me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in faith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.”    Section 13.2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4. There is no ... “religious test” being undertaken by not permitting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muslims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into a country ... because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is not a religion.    Section 113.9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5. Whoever dies in the un-baptized (theological) pagan state ... descends into Hell with all the heretics.    Sections 7,  7.2,  7.2.1,  7.2.2,  8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6. God identifies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70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times there is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one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Christianity ...  </a:t>
            </a:r>
            <a:r>
              <a:rPr lang="en-US" altLang="en-US" sz="800" u="sng" dirty="0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25,000 “versions”.   Eph 3:5 &gt; “One lord, one Faith, one Baptism”    Sections 8.4 &amp; 8.4.1</a:t>
            </a:r>
          </a:p>
          <a:p>
            <a:pPr eaLnBrk="1" hangingPunct="1"/>
            <a:endParaRPr lang="en-US" altLang="en-US" sz="700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7. The vatican-2 heretic cult (founded in 1965) ... Which continuously praises “</a:t>
            </a:r>
            <a:r>
              <a:rPr lang="en-US" altLang="en-US" sz="800" dirty="0" err="1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” </a:t>
            </a:r>
            <a:r>
              <a:rPr lang="en-US" altLang="en-US" sz="800" b="1" u="sng" dirty="0">
                <a:latin typeface="Tahoma" panose="020B0604030504040204" pitchFamily="34" charset="0"/>
                <a:cs typeface="Tahoma" panose="020B0604030504040204" pitchFamily="34" charset="0"/>
              </a:rPr>
              <a:t>is not</a:t>
            </a:r>
            <a:r>
              <a:rPr lang="en-US" altLang="en-US" sz="800" dirty="0">
                <a:latin typeface="Tahoma" panose="020B0604030504040204" pitchFamily="34" charset="0"/>
                <a:cs typeface="Tahoma" panose="020B0604030504040204" pitchFamily="34" charset="0"/>
              </a:rPr>
              <a:t> God’s Catholic Church (founded in 33 AD). Section 12</a:t>
            </a:r>
          </a:p>
        </p:txBody>
      </p:sp>
      <p:sp>
        <p:nvSpPr>
          <p:cNvPr id="3079" name="Text Box 2">
            <a:extLst>
              <a:ext uri="{FF2B5EF4-FFF2-40B4-BE49-F238E27FC236}">
                <a16:creationId xmlns:a16="http://schemas.microsoft.com/office/drawing/2014/main" id="{F6065AD3-0428-4507-BADE-E948928FB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0" y="185738"/>
            <a:ext cx="1227138" cy="3381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i="1">
                <a:latin typeface="Tahoma" panose="020B0604030504040204" pitchFamily="34" charset="0"/>
                <a:cs typeface="Times New Roman" panose="02020603050405020304" pitchFamily="18" charset="0"/>
              </a:rPr>
              <a:t>Selected Proof : 4 “islam” is a fable</a:t>
            </a:r>
            <a:endParaRPr lang="en-US" altLang="en-US" sz="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0" name="TextBox 1">
            <a:extLst>
              <a:ext uri="{FF2B5EF4-FFF2-40B4-BE49-F238E27FC236}">
                <a16:creationId xmlns:a16="http://schemas.microsoft.com/office/drawing/2014/main" id="{1F0DAA1A-12F6-4535-BCE0-713F17E88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8" y="6267450"/>
            <a:ext cx="73533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100" b="1">
                <a:latin typeface="Tahoma" panose="020B0604030504040204" pitchFamily="34" charset="0"/>
                <a:cs typeface="Tahoma" panose="020B0604030504040204" pitchFamily="34" charset="0"/>
              </a:rPr>
              <a:t>Bad news</a:t>
            </a:r>
            <a:r>
              <a:rPr lang="en-US" altLang="en-US" sz="1000" b="1">
                <a:latin typeface="Tahoma" panose="020B0604030504040204" pitchFamily="34" charset="0"/>
                <a:cs typeface="Tahoma" panose="020B0604030504040204" pitchFamily="34" charset="0"/>
              </a:rPr>
              <a:t>:  The “koran” and “hadith”  ...  </a:t>
            </a:r>
            <a:r>
              <a:rPr lang="en-US" altLang="en-US" sz="1000" b="1" u="sng">
                <a:latin typeface="Tahoma" panose="020B0604030504040204" pitchFamily="34" charset="0"/>
                <a:cs typeface="Tahoma" panose="020B0604030504040204" pitchFamily="34" charset="0"/>
              </a:rPr>
              <a:t>do</a:t>
            </a:r>
            <a:r>
              <a:rPr lang="en-US" altLang="en-US" sz="1000" b="1">
                <a:latin typeface="Tahoma" panose="020B0604030504040204" pitchFamily="34" charset="0"/>
                <a:cs typeface="Tahoma" panose="020B0604030504040204" pitchFamily="34" charset="0"/>
              </a:rPr>
              <a:t> say to kill us (non-muslims)  ...  for the non-existent “allah”</a:t>
            </a:r>
            <a:endParaRPr lang="en-US" altLang="en-US" sz="10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81" name="TextBox 8">
            <a:extLst>
              <a:ext uri="{FF2B5EF4-FFF2-40B4-BE49-F238E27FC236}">
                <a16:creationId xmlns:a16="http://schemas.microsoft.com/office/drawing/2014/main" id="{35E7B2FA-E350-4937-904F-3C3536AB7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6686550"/>
            <a:ext cx="56769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koran ... al ahzab 33:61 &gt; </a:t>
            </a:r>
            <a:b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“They shall have a curse on them: whenever they are found, they shall be seized 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and slain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(without mercy).”</a:t>
            </a:r>
          </a:p>
        </p:txBody>
      </p:sp>
      <p:sp>
        <p:nvSpPr>
          <p:cNvPr id="3082" name="TextBox 9">
            <a:extLst>
              <a:ext uri="{FF2B5EF4-FFF2-40B4-BE49-F238E27FC236}">
                <a16:creationId xmlns:a16="http://schemas.microsoft.com/office/drawing/2014/main" id="{A57651A9-FE87-4176-83F9-BF4412E10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7016750"/>
            <a:ext cx="56769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koran ... al anfal 8:60 &gt;</a:t>
            </a:r>
            <a:endParaRPr lang="en-US" altLang="en-US" sz="8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“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Strike terror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into (the hearts of) the enemies, of Allah and your enemies.”</a:t>
            </a:r>
          </a:p>
        </p:txBody>
      </p:sp>
      <p:sp>
        <p:nvSpPr>
          <p:cNvPr id="3083" name="TextBox 10">
            <a:extLst>
              <a:ext uri="{FF2B5EF4-FFF2-40B4-BE49-F238E27FC236}">
                <a16:creationId xmlns:a16="http://schemas.microsoft.com/office/drawing/2014/main" id="{3904D45A-2525-46AC-B05C-9DD48F077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7345363"/>
            <a:ext cx="567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koran ... ali imran 3:151 &gt;</a:t>
            </a:r>
            <a:endParaRPr lang="en-US" altLang="en-US" sz="8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eaLnBrk="1" hangingPunct="1"/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“Soon shall we 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cast terror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into the hearts of the unbelievers.”</a:t>
            </a:r>
          </a:p>
        </p:txBody>
      </p:sp>
      <p:sp>
        <p:nvSpPr>
          <p:cNvPr id="3084" name="TextBox 11">
            <a:extLst>
              <a:ext uri="{FF2B5EF4-FFF2-40B4-BE49-F238E27FC236}">
                <a16:creationId xmlns:a16="http://schemas.microsoft.com/office/drawing/2014/main" id="{3AB5B883-5344-44CC-B0A1-D09C918E2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" y="9228138"/>
            <a:ext cx="7239000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700" b="1" i="1">
                <a:latin typeface="Book Antiqua" panose="02040602050305030304" pitchFamily="18" charset="0"/>
              </a:rPr>
              <a:t>~          ~          ~          ~</a:t>
            </a:r>
          </a:p>
        </p:txBody>
      </p:sp>
      <p:sp>
        <p:nvSpPr>
          <p:cNvPr id="3085" name="TextBox 12">
            <a:extLst>
              <a:ext uri="{FF2B5EF4-FFF2-40B4-BE49-F238E27FC236}">
                <a16:creationId xmlns:a16="http://schemas.microsoft.com/office/drawing/2014/main" id="{312B5F6F-9AD6-4158-8647-83EB4EB157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8004175"/>
            <a:ext cx="7191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hadith ... sahih muslim book 19 : 4321 &gt;  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Re: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Murder the women and children for non-existent “allah”)</a:t>
            </a:r>
            <a:b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“Prophet of Allah ... when asked about the women and children of the polytheists being killed during the night raid, said: They are from them.”</a:t>
            </a:r>
          </a:p>
        </p:txBody>
      </p:sp>
      <p:sp>
        <p:nvSpPr>
          <p:cNvPr id="3086" name="TextBox 13">
            <a:extLst>
              <a:ext uri="{FF2B5EF4-FFF2-40B4-BE49-F238E27FC236}">
                <a16:creationId xmlns:a16="http://schemas.microsoft.com/office/drawing/2014/main" id="{BE74BA1F-3DC0-4649-8F9E-47A3F0D8E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7675563"/>
            <a:ext cx="567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koran ... an nisa 4:76 &gt; </a:t>
            </a:r>
            <a:b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“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Fight in the cause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of Allah, and those who reject faith ... 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fight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ye against the friends of Satan.”</a:t>
            </a:r>
          </a:p>
        </p:txBody>
      </p:sp>
      <p:sp>
        <p:nvSpPr>
          <p:cNvPr id="3087" name="TextBox 14">
            <a:extLst>
              <a:ext uri="{FF2B5EF4-FFF2-40B4-BE49-F238E27FC236}">
                <a16:creationId xmlns:a16="http://schemas.microsoft.com/office/drawing/2014/main" id="{4A410630-E210-4841-A191-195322B9B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8334375"/>
            <a:ext cx="56769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hadith ... sahih muslim book 19 : 4294 &gt; </a:t>
            </a:r>
            <a:b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“Fight in the name of Allah ... Fight against those who disbelieve in Allah. Make holy war.”</a:t>
            </a:r>
          </a:p>
        </p:txBody>
      </p:sp>
      <p:sp>
        <p:nvSpPr>
          <p:cNvPr id="3088" name="TextBox 15">
            <a:extLst>
              <a:ext uri="{FF2B5EF4-FFF2-40B4-BE49-F238E27FC236}">
                <a16:creationId xmlns:a16="http://schemas.microsoft.com/office/drawing/2014/main" id="{3398B689-EB1B-4768-BF29-40FCD996F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8662988"/>
            <a:ext cx="567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hadith ... sahih bukhari book 52 : 073 &gt;  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Re: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Kill for paradise ... a “reward from allah” ... who doesn’t exist)</a:t>
            </a:r>
            <a:b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“Allah's Apostle said, Know that Paradise is under the shades of 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swords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.”</a:t>
            </a:r>
          </a:p>
        </p:txBody>
      </p:sp>
      <p:sp>
        <p:nvSpPr>
          <p:cNvPr id="3089" name="TextBox 16">
            <a:extLst>
              <a:ext uri="{FF2B5EF4-FFF2-40B4-BE49-F238E27FC236}">
                <a16:creationId xmlns:a16="http://schemas.microsoft.com/office/drawing/2014/main" id="{3873A18E-CD93-48F1-9BED-698DA54AE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75" y="8993188"/>
            <a:ext cx="56769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hadith ... sahih bukhari 52 : 53 &gt; </a:t>
            </a:r>
            <a:b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           “Allah's Apostle said ... I have been made victorious </a:t>
            </a:r>
            <a:r>
              <a:rPr lang="en-US" altLang="en-US" sz="800" b="1" u="sng">
                <a:latin typeface="Tahoma" panose="020B0604030504040204" pitchFamily="34" charset="0"/>
                <a:cs typeface="Tahoma" panose="020B0604030504040204" pitchFamily="34" charset="0"/>
              </a:rPr>
              <a:t>with terror</a:t>
            </a:r>
            <a:r>
              <a:rPr lang="en-US" altLang="en-US" sz="800">
                <a:latin typeface="Tahoma" panose="020B0604030504040204" pitchFamily="34" charset="0"/>
                <a:cs typeface="Tahoma" panose="020B0604030504040204" pitchFamily="34" charset="0"/>
              </a:rPr>
              <a:t>.”    (“hadith” = associated text of the “koran”)</a:t>
            </a:r>
          </a:p>
        </p:txBody>
      </p:sp>
      <p:sp>
        <p:nvSpPr>
          <p:cNvPr id="3090" name="TextBox 17">
            <a:extLst>
              <a:ext uri="{FF2B5EF4-FFF2-40B4-BE49-F238E27FC236}">
                <a16:creationId xmlns:a16="http://schemas.microsoft.com/office/drawing/2014/main" id="{A72F06BA-C583-44C9-BDB0-2D44ED25B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" y="9472613"/>
            <a:ext cx="7191375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900" b="1">
                <a:latin typeface="Tahoma" panose="020B0604030504040204" pitchFamily="34" charset="0"/>
                <a:cs typeface="Tahoma" panose="020B0604030504040204" pitchFamily="34" charset="0"/>
              </a:rPr>
              <a:t>Thank-you for permitting us ... to help you identify ... that “islam” is not from Heaven.   Untold numbers of people leave it.</a:t>
            </a:r>
          </a:p>
        </p:txBody>
      </p:sp>
      <p:sp>
        <p:nvSpPr>
          <p:cNvPr id="3091" name="TextBox 18">
            <a:extLst>
              <a:ext uri="{FF2B5EF4-FFF2-40B4-BE49-F238E27FC236}">
                <a16:creationId xmlns:a16="http://schemas.microsoft.com/office/drawing/2014/main" id="{60A97B05-1B0A-44B7-9245-45B205538A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775" y="6477000"/>
            <a:ext cx="726757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900" b="1">
                <a:latin typeface="Tahoma" panose="020B0604030504040204" pitchFamily="34" charset="0"/>
                <a:cs typeface="Tahoma" panose="020B0604030504040204" pitchFamily="34" charset="0"/>
              </a:rPr>
              <a:t>So that ... the killing is </a:t>
            </a:r>
            <a:r>
              <a:rPr lang="en-US" altLang="en-US" sz="900" b="1" u="sng">
                <a:latin typeface="Tahoma" panose="020B0604030504040204" pitchFamily="34" charset="0"/>
                <a:cs typeface="Tahoma" panose="020B0604030504040204" pitchFamily="34" charset="0"/>
              </a:rPr>
              <a:t>islam</a:t>
            </a:r>
            <a:r>
              <a:rPr lang="en-US" altLang="en-US" sz="900" b="1">
                <a:latin typeface="Tahoma" panose="020B0604030504040204" pitchFamily="34" charset="0"/>
                <a:cs typeface="Tahoma" panose="020B0604030504040204" pitchFamily="34" charset="0"/>
              </a:rPr>
              <a:t> ...  and </a:t>
            </a:r>
            <a:r>
              <a:rPr lang="en-US" altLang="en-US" sz="900" b="1" u="sng">
                <a:latin typeface="Tahoma" panose="020B0604030504040204" pitchFamily="34" charset="0"/>
                <a:cs typeface="Tahoma" panose="020B0604030504040204" pitchFamily="34" charset="0"/>
              </a:rPr>
              <a:t>not</a:t>
            </a:r>
            <a:r>
              <a:rPr lang="en-US" altLang="en-US" sz="900" b="1">
                <a:latin typeface="Tahoma" panose="020B0604030504040204" pitchFamily="34" charset="0"/>
                <a:cs typeface="Tahoma" panose="020B0604030504040204" pitchFamily="34" charset="0"/>
              </a:rPr>
              <a:t> “radical islam”.     The “muslim” killers </a:t>
            </a:r>
            <a:r>
              <a:rPr lang="en-US" altLang="en-US" sz="900" b="1" u="sng">
                <a:latin typeface="Tahoma" panose="020B0604030504040204" pitchFamily="34" charset="0"/>
                <a:cs typeface="Tahoma" panose="020B0604030504040204" pitchFamily="34" charset="0"/>
              </a:rPr>
              <a:t>are</a:t>
            </a:r>
            <a:r>
              <a:rPr lang="en-US" altLang="en-US" sz="900" b="1">
                <a:latin typeface="Tahoma" panose="020B0604030504040204" pitchFamily="34" charset="0"/>
                <a:cs typeface="Tahoma" panose="020B0604030504040204" pitchFamily="34" charset="0"/>
              </a:rPr>
              <a:t> following their books, period.</a:t>
            </a:r>
            <a:endParaRPr lang="en-US" altLang="en-US" sz="9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92" name="Text Box 2">
            <a:extLst>
              <a:ext uri="{FF2B5EF4-FFF2-40B4-BE49-F238E27FC236}">
                <a16:creationId xmlns:a16="http://schemas.microsoft.com/office/drawing/2014/main" id="{9EC53D78-D97A-45C0-88B6-FB84FD585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0" y="2366963"/>
            <a:ext cx="1227138" cy="33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i="1">
                <a:latin typeface="Tahoma" panose="020B0604030504040204" pitchFamily="34" charset="0"/>
                <a:cs typeface="Times New Roman" panose="02020603050405020304" pitchFamily="18" charset="0"/>
              </a:rPr>
              <a:t>Selected Proof : 5 “islam” is a fable</a:t>
            </a:r>
            <a:endParaRPr lang="en-US" altLang="en-US" sz="8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3" name="Text Box 82">
            <a:extLst>
              <a:ext uri="{FF2B5EF4-FFF2-40B4-BE49-F238E27FC236}">
                <a16:creationId xmlns:a16="http://schemas.microsoft.com/office/drawing/2014/main" id="{CED93B03-ABA7-4FF1-B3B5-19BB55B7A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6731000"/>
            <a:ext cx="1316038" cy="396875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 u="sng">
                <a:latin typeface="Tahoma" panose="020B0604030504040204" pitchFamily="34" charset="0"/>
                <a:cs typeface="Tahoma" panose="020B0604030504040204" pitchFamily="34" charset="0"/>
              </a:rPr>
              <a:t>No one</a:t>
            </a:r>
            <a:r>
              <a:rPr lang="en-US" altLang="en-US" sz="700" b="1">
                <a:latin typeface="Tahoma" panose="020B0604030504040204" pitchFamily="34" charset="0"/>
                <a:cs typeface="Tahoma" panose="020B0604030504040204" pitchFamily="34" charset="0"/>
              </a:rPr>
              <a:t> is ...</a:t>
            </a:r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700" b="1">
                <a:latin typeface="Tahoma" panose="020B0604030504040204" pitchFamily="34" charset="0"/>
                <a:cs typeface="Tahoma" panose="020B0604030504040204" pitchFamily="34" charset="0"/>
              </a:rPr>
              <a:t>“radicalized”</a:t>
            </a:r>
            <a:endParaRPr lang="en-US" altLang="en-US" sz="7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the muslims are following</a:t>
            </a:r>
          </a:p>
          <a:p>
            <a:pPr algn="ctr" eaLnBrk="1" hangingPunct="1"/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their “koran” and “hadith”</a:t>
            </a:r>
          </a:p>
        </p:txBody>
      </p:sp>
      <p:sp>
        <p:nvSpPr>
          <p:cNvPr id="3094" name="Text Box 74">
            <a:extLst>
              <a:ext uri="{FF2B5EF4-FFF2-40B4-BE49-F238E27FC236}">
                <a16:creationId xmlns:a16="http://schemas.microsoft.com/office/drawing/2014/main" id="{291A3D09-B0C3-4C12-8080-42862B7367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5950" y="7656513"/>
            <a:ext cx="1716088" cy="401637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More like koran and hadith extracts ...</a:t>
            </a:r>
          </a:p>
          <a:p>
            <a:pPr algn="ctr" eaLnBrk="1" hangingPunct="1"/>
            <a:r>
              <a:rPr lang="en-US" altLang="en-US" sz="700" b="1">
                <a:latin typeface="Tahoma" panose="020B0604030504040204" pitchFamily="34" charset="0"/>
                <a:cs typeface="Tahoma" panose="020B0604030504040204" pitchFamily="34" charset="0"/>
              </a:rPr>
              <a:t>www.Gods-Christian-Dogma.com</a:t>
            </a:r>
            <a:endParaRPr lang="en-US" altLang="en-US" sz="70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Sections 113.4  and  113.4.1</a:t>
            </a:r>
          </a:p>
        </p:txBody>
      </p:sp>
      <p:sp>
        <p:nvSpPr>
          <p:cNvPr id="3095" name="Text Box 94">
            <a:extLst>
              <a:ext uri="{FF2B5EF4-FFF2-40B4-BE49-F238E27FC236}">
                <a16:creationId xmlns:a16="http://schemas.microsoft.com/office/drawing/2014/main" id="{3DBB35C3-C611-4C21-8EE7-D23E5A2E4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2150" y="7188200"/>
            <a:ext cx="1639888" cy="403225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>
                <a:latin typeface="Tahoma" panose="020B0604030504040204" pitchFamily="34" charset="0"/>
                <a:cs typeface="Tahoma" panose="020B0604030504040204" pitchFamily="34" charset="0"/>
              </a:rPr>
              <a:t>So that ... </a:t>
            </a:r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The constant worldwide drumbeat ... that terrorism is not part of “islam” ... are </a:t>
            </a:r>
            <a:r>
              <a:rPr lang="en-US" altLang="en-US" sz="700" b="1" u="sng">
                <a:latin typeface="Tahoma" panose="020B0604030504040204" pitchFamily="34" charset="0"/>
                <a:cs typeface="Tahoma" panose="020B0604030504040204" pitchFamily="34" charset="0"/>
              </a:rPr>
              <a:t>all</a:t>
            </a:r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 lies</a:t>
            </a:r>
          </a:p>
        </p:txBody>
      </p:sp>
      <p:sp>
        <p:nvSpPr>
          <p:cNvPr id="3096" name="TextBox 24">
            <a:extLst>
              <a:ext uri="{FF2B5EF4-FFF2-40B4-BE49-F238E27FC236}">
                <a16:creationId xmlns:a16="http://schemas.microsoft.com/office/drawing/2014/main" id="{A7107B3D-8B13-4D0A-B2DD-5C09D56FD6D9}"/>
              </a:ext>
            </a:extLst>
          </p:cNvPr>
          <p:cNvSpPr txBox="1">
            <a:spLocks noChangeArrowheads="1"/>
          </p:cNvSpPr>
          <p:nvPr/>
        </p:nvSpPr>
        <p:spPr bwMode="auto">
          <a:xfrm rot="5400000">
            <a:off x="5606256" y="4590257"/>
            <a:ext cx="336708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More on these subjects  &gt;  www.Gods-Christian-Dogma.com</a:t>
            </a:r>
          </a:p>
        </p:txBody>
      </p:sp>
      <p:sp>
        <p:nvSpPr>
          <p:cNvPr id="3097" name="Text Box 82">
            <a:extLst>
              <a:ext uri="{FF2B5EF4-FFF2-40B4-BE49-F238E27FC236}">
                <a16:creationId xmlns:a16="http://schemas.microsoft.com/office/drawing/2014/main" id="{F294F64D-672F-4A67-807E-EB9198037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5950" y="8988425"/>
            <a:ext cx="1716088" cy="452438"/>
          </a:xfrm>
          <a:prstGeom prst="rect">
            <a:avLst/>
          </a:prstGeom>
          <a:noFill/>
          <a:ln w="6350">
            <a:solidFill>
              <a:srgbClr val="00000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800" b="1" dirty="0">
                <a:latin typeface="Tahoma" panose="020B0604030504040204" pitchFamily="34" charset="0"/>
                <a:cs typeface="Times New Roman" panose="02020603050405020304" pitchFamily="18" charset="0"/>
              </a:rPr>
              <a:t>This handout available</a:t>
            </a:r>
          </a:p>
          <a:p>
            <a:pPr algn="ctr" eaLnBrk="1" hangingPunct="1"/>
            <a:r>
              <a:rPr lang="en-US" altLang="en-US" sz="800">
                <a:latin typeface="Tahoma" panose="020B0604030504040204" pitchFamily="34" charset="0"/>
                <a:cs typeface="Times New Roman" panose="02020603050405020304" pitchFamily="18" charset="0"/>
              </a:rPr>
              <a:t>On Appendix A-1 &gt; Item 4</a:t>
            </a:r>
          </a:p>
          <a:p>
            <a:pPr algn="ctr" eaLnBrk="1" hangingPunct="1"/>
            <a:r>
              <a:rPr lang="en-US" altLang="en-US" sz="800" dirty="0">
                <a:latin typeface="Tahoma" panose="020B0604030504040204" pitchFamily="34" charset="0"/>
                <a:cs typeface="Times New Roman" panose="02020603050405020304" pitchFamily="18" charset="0"/>
              </a:rPr>
              <a:t>www.Gods-Christian-Dogma.com</a:t>
            </a:r>
          </a:p>
        </p:txBody>
      </p:sp>
      <p:sp>
        <p:nvSpPr>
          <p:cNvPr id="3098" name="Text Box 2">
            <a:extLst>
              <a:ext uri="{FF2B5EF4-FFF2-40B4-BE49-F238E27FC236}">
                <a16:creationId xmlns:a16="http://schemas.microsoft.com/office/drawing/2014/main" id="{AB116233-8E9B-4A91-B9B3-7FE6BBB31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0" y="2693988"/>
            <a:ext cx="1227138" cy="184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>
                <a:latin typeface="Tahoma" panose="020B0604030504040204" pitchFamily="34" charset="0"/>
                <a:cs typeface="Times New Roman" panose="02020603050405020304" pitchFamily="18" charset="0"/>
              </a:rPr>
              <a:t>Etc ... More &gt; Section 113</a:t>
            </a:r>
            <a:endParaRPr lang="en-US" altLang="en-US" sz="7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00" name="Text Box 94">
            <a:extLst>
              <a:ext uri="{FF2B5EF4-FFF2-40B4-BE49-F238E27FC236}">
                <a16:creationId xmlns:a16="http://schemas.microsoft.com/office/drawing/2014/main" id="{748EDAAC-CE90-46A3-8A40-4478422AB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9725" y="8407400"/>
            <a:ext cx="1992313" cy="41275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700" b="1">
                <a:latin typeface="Tahoma" panose="020B0604030504040204" pitchFamily="34" charset="0"/>
                <a:cs typeface="Tahoma" panose="020B0604030504040204" pitchFamily="34" charset="0"/>
              </a:rPr>
              <a:t>No one can get to Heaven ... </a:t>
            </a:r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in the </a:t>
            </a:r>
          </a:p>
          <a:p>
            <a:pPr algn="ctr" eaLnBrk="1" hangingPunct="1"/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un-baptized (theological) pagan state. </a:t>
            </a:r>
          </a:p>
          <a:p>
            <a:pPr algn="ctr" eaLnBrk="1" hangingPunct="1"/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Proven on Sections  &gt;  7,  7.2,  7.2.1,  7.2.2</a:t>
            </a:r>
          </a:p>
        </p:txBody>
      </p:sp>
      <p:sp>
        <p:nvSpPr>
          <p:cNvPr id="3101" name="TextBox 29">
            <a:extLst>
              <a:ext uri="{FF2B5EF4-FFF2-40B4-BE49-F238E27FC236}">
                <a16:creationId xmlns:a16="http://schemas.microsoft.com/office/drawing/2014/main" id="{26A4FEE7-F81A-4BC7-AE5D-03B8034F7405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1296193" y="4699794"/>
            <a:ext cx="2982912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800" b="1">
                <a:latin typeface="Tahoma" panose="020B0604030504040204" pitchFamily="34" charset="0"/>
                <a:cs typeface="Tahoma" panose="020B0604030504040204" pitchFamily="34" charset="0"/>
              </a:rPr>
              <a:t>”hadith” extracts from &gt;  www.hadithcollection.com</a:t>
            </a:r>
          </a:p>
        </p:txBody>
      </p:sp>
      <p:sp>
        <p:nvSpPr>
          <p:cNvPr id="3102" name="TextBox 31">
            <a:extLst>
              <a:ext uri="{FF2B5EF4-FFF2-40B4-BE49-F238E27FC236}">
                <a16:creationId xmlns:a16="http://schemas.microsoft.com/office/drawing/2014/main" id="{4F8AD92C-45FD-40D2-BBD5-83E1914D4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3913" y="504825"/>
            <a:ext cx="1333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700" b="1">
                <a:latin typeface="Tahoma" panose="020B0604030504040204" pitchFamily="34" charset="0"/>
                <a:cs typeface="Tahoma" panose="020B0604030504040204" pitchFamily="34" charset="0"/>
              </a:rPr>
              <a:t>Caution:</a:t>
            </a:r>
            <a:r>
              <a:rPr lang="en-US" altLang="en-US" sz="700">
                <a:latin typeface="Tahoma" panose="020B0604030504040204" pitchFamily="34" charset="0"/>
                <a:cs typeface="Tahoma" panose="020B0604030504040204" pitchFamily="34" charset="0"/>
              </a:rPr>
              <a:t> Never ending Hell is a long time to be wrong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885</TotalTime>
  <Words>1021</Words>
  <Application>Microsoft Office PowerPoint</Application>
  <PresentationFormat>Custom</PresentationFormat>
  <Paragraphs>144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Book Antiqua</vt:lpstr>
      <vt:lpstr>Calibri</vt:lpstr>
      <vt:lpstr>Calibri Light</vt:lpstr>
      <vt:lpstr>Tahoma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Bizzaro</dc:creator>
  <cp:lastModifiedBy>Mike Bizzaro</cp:lastModifiedBy>
  <cp:revision>287</cp:revision>
  <cp:lastPrinted>2018-06-22T21:05:07Z</cp:lastPrinted>
  <dcterms:created xsi:type="dcterms:W3CDTF">2017-06-11T12:58:49Z</dcterms:created>
  <dcterms:modified xsi:type="dcterms:W3CDTF">2019-06-21T15:10:44Z</dcterms:modified>
</cp:coreProperties>
</file>